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ita Dotum Bold" charset="1" panose="02020603020101020101"/>
      <p:regular r:id="rId10"/>
    </p:embeddedFont>
    <p:embeddedFont>
      <p:font typeface="Arita Dotum Thin" charset="1" panose="02020603020101020101"/>
      <p:regular r:id="rId11"/>
    </p:embeddedFont>
    <p:embeddedFont>
      <p:font typeface="Arita Dotum Light" charset="1" panose="02020603020101020101"/>
      <p:regular r:id="rId12"/>
    </p:embeddedFont>
    <p:embeddedFont>
      <p:font typeface="Arita Dotum Medium" charset="1" panose="02020603020101020101"/>
      <p:regular r:id="rId13"/>
    </p:embeddedFont>
    <p:embeddedFont>
      <p:font typeface="Arita Dotum Semi-Bold" charset="1" panose="02020603020101020101"/>
      <p:regular r:id="rId14"/>
    </p:embeddedFont>
    <p:embeddedFont>
      <p:font typeface="Seoul Namsan Condensed Bold" charset="1" panose="02020603020101020101"/>
      <p:regular r:id="rId15"/>
    </p:embeddedFont>
    <p:embeddedFont>
      <p:font typeface="Seoul Namsan Condensed Light" charset="1" panose="02020603020101020101"/>
      <p:regular r:id="rId16"/>
    </p:embeddedFont>
    <p:embeddedFont>
      <p:font typeface="Seoul Namsan Condensed Medium" charset="1" panose="02020603020101020101"/>
      <p:regular r:id="rId17"/>
    </p:embeddedFont>
    <p:embeddedFont>
      <p:font typeface="Seoul Namsan Condensed Ultra-Bold" charset="1" panose="02020603020101020101"/>
      <p:regular r:id="rId18"/>
    </p:embeddedFont>
    <p:embeddedFont>
      <p:font typeface="Seoul Namsan Condensed Heavy" charset="1" panose="02020603020101020101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Relationship Id="rId5" Target="../media/image1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8830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</p:grpSp>
      <p:grpSp>
        <p:nvGrpSpPr>
          <p:cNvPr name="Group 4" id="4"/>
          <p:cNvGrpSpPr/>
          <p:nvPr/>
        </p:nvGrpSpPr>
        <p:grpSpPr>
          <a:xfrm rot="-3270436">
            <a:off x="9315878" y="102642"/>
            <a:ext cx="12098771" cy="6654453"/>
            <a:chOff x="0" y="0"/>
            <a:chExt cx="4060919" cy="2233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207104" y="2944648"/>
            <a:ext cx="5246391" cy="5246370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9773" t="0" r="-2032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44173" y="895693"/>
            <a:ext cx="806272" cy="830430"/>
          </a:xfrm>
          <a:custGeom>
            <a:avLst/>
            <a:gdLst/>
            <a:ahLst/>
            <a:cxnLst/>
            <a:rect r="r" b="b" t="t" l="l"/>
            <a:pathLst>
              <a:path h="830430" w="806272">
                <a:moveTo>
                  <a:pt x="0" y="0"/>
                </a:moveTo>
                <a:lnTo>
                  <a:pt x="806272" y="0"/>
                </a:lnTo>
                <a:lnTo>
                  <a:pt x="806272" y="830430"/>
                </a:lnTo>
                <a:lnTo>
                  <a:pt x="0" y="83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44173" y="7021774"/>
            <a:ext cx="4945739" cy="53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41"/>
              </a:lnSpc>
              <a:spcBef>
                <a:spcPct val="0"/>
              </a:spcBef>
            </a:pPr>
            <a:r>
              <a:rPr lang="en-US" sz="3101">
                <a:solidFill>
                  <a:srgbClr val="000000"/>
                </a:solidFill>
                <a:latin typeface="Arita Dotum Semi-Bold"/>
                <a:ea typeface="Arita Dotum Semi-Bold"/>
              </a:rPr>
              <a:t> Dteam 이준택 전용휘 정다희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933700"/>
            <a:ext cx="9786112" cy="2692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spc="-405">
                <a:solidFill>
                  <a:srgbClr val="000000"/>
                </a:solidFill>
                <a:latin typeface="Seoul Namsan Condensed"/>
                <a:ea typeface="Seoul Namsan Condensed"/>
              </a:rPr>
              <a:t>MVC 패턴을 활용한</a:t>
            </a:r>
          </a:p>
          <a:p>
            <a:pPr>
              <a:lnSpc>
                <a:spcPts val="10999"/>
              </a:lnSpc>
            </a:pPr>
            <a:r>
              <a:rPr lang="en-US" sz="9999" spc="-449">
                <a:solidFill>
                  <a:srgbClr val="000000"/>
                </a:solidFill>
                <a:ea typeface="Seoul Namsan Condensed Bold"/>
              </a:rPr>
              <a:t>학사 출결 관리 시스템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9650" y="5972560"/>
            <a:ext cx="829577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ta Dotum Semi-Bold"/>
                <a:ea typeface="Arita Dotum Semi-Bold"/>
              </a:rPr>
              <a:t>AWS를 활용한 자바 스프링 기반 풀스택 개발자 양성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45135" y="1003900"/>
            <a:ext cx="3779122" cy="547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1"/>
              </a:lnSpc>
              <a:spcBef>
                <a:spcPct val="0"/>
              </a:spcBef>
            </a:pPr>
            <a:r>
              <a:rPr lang="en-US" sz="3201">
                <a:solidFill>
                  <a:srgbClr val="000000"/>
                </a:solidFill>
                <a:latin typeface="Arita Dotum Semi-Bold"/>
                <a:ea typeface="Arita Dotum Semi-Bold"/>
              </a:rPr>
              <a:t>1차 프로젝트 중간발표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71898" y="6145754"/>
            <a:ext cx="10471590" cy="5235795"/>
          </a:xfrm>
          <a:custGeom>
            <a:avLst/>
            <a:gdLst/>
            <a:ahLst/>
            <a:cxnLst/>
            <a:rect r="r" b="b" t="t" l="l"/>
            <a:pathLst>
              <a:path h="5235795" w="10471590">
                <a:moveTo>
                  <a:pt x="0" y="0"/>
                </a:moveTo>
                <a:lnTo>
                  <a:pt x="10471590" y="0"/>
                </a:lnTo>
                <a:lnTo>
                  <a:pt x="10471590" y="5235795"/>
                </a:lnTo>
                <a:lnTo>
                  <a:pt x="0" y="5235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79161" y="428043"/>
            <a:ext cx="13365295" cy="9430914"/>
          </a:xfrm>
          <a:custGeom>
            <a:avLst/>
            <a:gdLst/>
            <a:ahLst/>
            <a:cxnLst/>
            <a:rect r="r" b="b" t="t" l="l"/>
            <a:pathLst>
              <a:path h="9430914" w="13365295">
                <a:moveTo>
                  <a:pt x="0" y="0"/>
                </a:moveTo>
                <a:lnTo>
                  <a:pt x="13365295" y="0"/>
                </a:lnTo>
                <a:lnTo>
                  <a:pt x="13365295" y="9430914"/>
                </a:lnTo>
                <a:lnTo>
                  <a:pt x="0" y="94309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457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301154" y="6743998"/>
            <a:ext cx="5103800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spc="-140">
                <a:solidFill>
                  <a:srgbClr val="000000"/>
                </a:solidFill>
                <a:ea typeface="Seoul Namsan Condensed Bold"/>
              </a:rPr>
              <a:t>데이터베이스</a:t>
            </a:r>
          </a:p>
          <a:p>
            <a:pPr algn="ctr" marL="0" indent="0" lvl="0">
              <a:lnSpc>
                <a:spcPts val="8400"/>
              </a:lnSpc>
            </a:pPr>
            <a:r>
              <a:rPr lang="en-US" sz="7000" spc="-140">
                <a:solidFill>
                  <a:srgbClr val="000000"/>
                </a:solidFill>
                <a:ea typeface="Seoul Namsan Condensed Bold"/>
              </a:rPr>
              <a:t>설계도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1646124" y="-1060568"/>
            <a:ext cx="10471590" cy="5235795"/>
          </a:xfrm>
          <a:custGeom>
            <a:avLst/>
            <a:gdLst/>
            <a:ahLst/>
            <a:cxnLst/>
            <a:rect r="r" b="b" t="t" l="l"/>
            <a:pathLst>
              <a:path h="5235795" w="10471590">
                <a:moveTo>
                  <a:pt x="0" y="0"/>
                </a:moveTo>
                <a:lnTo>
                  <a:pt x="10471590" y="0"/>
                </a:lnTo>
                <a:lnTo>
                  <a:pt x="10471590" y="5235795"/>
                </a:lnTo>
                <a:lnTo>
                  <a:pt x="0" y="5235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21862" y="5998171"/>
            <a:ext cx="6520258" cy="652025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5182399" y="1634902"/>
          <a:ext cx="11269375" cy="7623398"/>
        </p:xfrm>
        <a:graphic>
          <a:graphicData uri="http://schemas.openxmlformats.org/drawingml/2006/table">
            <a:tbl>
              <a:tblPr/>
              <a:tblGrid>
                <a:gridCol w="7675134"/>
                <a:gridCol w="3594241"/>
              </a:tblGrid>
              <a:tr h="6930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ea typeface="Arita Dotum Bold"/>
                        </a:rPr>
                        <a:t>세부 작업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ea typeface="Arita Dotum Semi-Bold"/>
                        </a:rPr>
                        <a:t>일정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</a:tr>
              <a:tr h="6930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  프로젝트 계획서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ta Dotum Medium"/>
                        </a:rPr>
                        <a:t>~ 24.01.23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30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  화면설계서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ta Dotum Medium"/>
                        </a:rPr>
                        <a:t>~ 24.01.25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30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  요구사항 분석서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ta Dotum Medium"/>
                        </a:rPr>
                        <a:t>~ 24.01.25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30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  프로젝트 설계서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ta Dotum Medium"/>
                        </a:rPr>
                        <a:t>~ 24.01.26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30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  화면 뷰 구현(기능 x)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ta Dotum Medium"/>
                        </a:rPr>
                        <a:t>~ 24.02.06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Arita Dotum Medium"/>
                        </a:rPr>
                        <a:t> 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30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ta Dotum Bold"/>
                          <a:ea typeface="Arita Dotum Bold"/>
                        </a:rPr>
                        <a:t>  중간발표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ta Dotum Medium"/>
                        </a:rPr>
                        <a:t>24.02.07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30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  1차개발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ta Dotum Medium"/>
                        </a:rPr>
                        <a:t>24.02.08 ~ 24.02.20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30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  테스트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ta Dotum Medium"/>
                        </a:rPr>
                        <a:t>24.02.21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30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  2차 개발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ta Dotum Medium"/>
                        </a:rPr>
                        <a:t>24.02.22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30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ta Dotum Bold"/>
                          <a:ea typeface="Arita Dotum Bold"/>
                        </a:rPr>
                        <a:t>  최종발표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ta Dotum Medium"/>
                        </a:rPr>
                        <a:t> 24.02.23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443074" y="2029320"/>
            <a:ext cx="4438313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9120"/>
              </a:lnSpc>
            </a:pPr>
            <a:r>
              <a:rPr lang="en-US" sz="7600" spc="-152">
                <a:solidFill>
                  <a:srgbClr val="000000"/>
                </a:solidFill>
                <a:ea typeface="Seoul Namsan Condensed Bold"/>
              </a:rPr>
              <a:t>총 일정 계획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886701" cy="10287000"/>
          </a:xfrm>
          <a:prstGeom prst="rect">
            <a:avLst/>
          </a:prstGeom>
          <a:solidFill>
            <a:srgbClr val="48B281"/>
          </a:solidFill>
        </p:spPr>
      </p:sp>
      <p:grpSp>
        <p:nvGrpSpPr>
          <p:cNvPr name="Group 3" id="3"/>
          <p:cNvGrpSpPr/>
          <p:nvPr/>
        </p:nvGrpSpPr>
        <p:grpSpPr>
          <a:xfrm rot="-3270436">
            <a:off x="-3819097" y="5388148"/>
            <a:ext cx="12098771" cy="6654453"/>
            <a:chOff x="0" y="0"/>
            <a:chExt cx="4060919" cy="22335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68D6A3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68D6A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3716656"/>
            <a:ext cx="5541666" cy="5541644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648117" y="1095375"/>
            <a:ext cx="8183849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8000" spc="-160">
                <a:solidFill>
                  <a:srgbClr val="000000"/>
                </a:solidFill>
                <a:ea typeface="Seoul Namsan Condensed Bold"/>
              </a:rPr>
              <a:t>앞으로 남은 과제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47500" y="3043222"/>
            <a:ext cx="8183849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49"/>
              </a:lnSpc>
            </a:pPr>
            <a:r>
              <a:rPr lang="en-US" sz="3499">
                <a:solidFill>
                  <a:srgbClr val="000000"/>
                </a:solidFill>
                <a:latin typeface="Arita Dotum Semi-Bold"/>
                <a:ea typeface="Arita Dotum Semi-Bold"/>
              </a:rPr>
              <a:t>1. 로그인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08751" y="6755130"/>
            <a:ext cx="8945785" cy="230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49"/>
              </a:lnSpc>
            </a:pPr>
            <a:r>
              <a:rPr lang="en-US" sz="3099">
                <a:solidFill>
                  <a:srgbClr val="000000"/>
                </a:solidFill>
                <a:latin typeface="Arita Dotum Medium"/>
                <a:ea typeface="Arita Dotum Medium"/>
              </a:rPr>
              <a:t>학생, 교수, 관리자 각각의 타입에 해당하는</a:t>
            </a:r>
            <a:r>
              <a:rPr lang="en-US" sz="3099">
                <a:solidFill>
                  <a:srgbClr val="000000"/>
                </a:solidFill>
                <a:latin typeface="Arita Dotum Medium"/>
              </a:rPr>
              <a:t> </a:t>
            </a:r>
          </a:p>
          <a:p>
            <a:pPr>
              <a:lnSpc>
                <a:spcPts val="4649"/>
              </a:lnSpc>
            </a:pPr>
            <a:r>
              <a:rPr lang="en-US" sz="3099">
                <a:solidFill>
                  <a:srgbClr val="000000"/>
                </a:solidFill>
                <a:latin typeface="Arita Dotum Medium"/>
                <a:ea typeface="Arita Dotum Medium"/>
              </a:rPr>
              <a:t>학적사항, 휴복학, 교과목, 출결, 성적, 수강신청에 관한</a:t>
            </a:r>
          </a:p>
          <a:p>
            <a:pPr>
              <a:lnSpc>
                <a:spcPts val="4649"/>
              </a:lnSpc>
            </a:pPr>
            <a:r>
              <a:rPr lang="en-US" sz="3099">
                <a:solidFill>
                  <a:srgbClr val="000000"/>
                </a:solidFill>
                <a:latin typeface="Arita Dotum Medium"/>
                <a:ea typeface="Arita Dotum Medium"/>
              </a:rPr>
              <a:t>생성,읽기,갱신,삭제 페이지의 비즈니스 로직 작성</a:t>
            </a:r>
          </a:p>
          <a:p>
            <a:pPr>
              <a:lnSpc>
                <a:spcPts val="4649"/>
              </a:lnSpc>
            </a:pPr>
            <a:r>
              <a:rPr lang="en-US" sz="3099">
                <a:solidFill>
                  <a:srgbClr val="000000"/>
                </a:solidFill>
                <a:latin typeface="Arita Dotum Medium"/>
                <a:ea typeface="Arita Dotum Medium"/>
              </a:rPr>
              <a:t>검색 기능, </a:t>
            </a:r>
            <a:r>
              <a:rPr lang="en-US" sz="3099">
                <a:solidFill>
                  <a:srgbClr val="000000"/>
                </a:solidFill>
                <a:ea typeface="Arita Dotum Medium"/>
              </a:rPr>
              <a:t>말줄임표 기능 추가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47500" y="5933726"/>
            <a:ext cx="8183849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49"/>
              </a:lnSpc>
            </a:pPr>
            <a:r>
              <a:rPr lang="en-US" sz="3499">
                <a:solidFill>
                  <a:srgbClr val="000000"/>
                </a:solidFill>
                <a:latin typeface="Arita Dotum Semi-Bold"/>
                <a:ea typeface="Arita Dotum Semi-Bold"/>
              </a:rPr>
              <a:t>2. 비지니스 로직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21029" y="8744585"/>
            <a:ext cx="2378991" cy="255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1600">
                <a:solidFill>
                  <a:srgbClr val="FFFFFF"/>
                </a:solidFill>
                <a:ea typeface="Arita Dotum Medium"/>
              </a:rPr>
              <a:t>안건 페이지로 돌아가기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08751" y="3788971"/>
            <a:ext cx="8183849" cy="172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49"/>
              </a:lnSpc>
            </a:pPr>
            <a:r>
              <a:rPr lang="en-US" sz="3099">
                <a:solidFill>
                  <a:srgbClr val="000000"/>
                </a:solidFill>
                <a:latin typeface="Arita Dotum Medium"/>
                <a:ea typeface="Arita Dotum Medium"/>
              </a:rPr>
              <a:t>로그인, 아이디 비밀번호 찾기, 비밀번호 변경</a:t>
            </a:r>
          </a:p>
          <a:p>
            <a:pPr>
              <a:lnSpc>
                <a:spcPts val="4649"/>
              </a:lnSpc>
            </a:pPr>
            <a:r>
              <a:rPr lang="en-US" sz="3099">
                <a:solidFill>
                  <a:srgbClr val="000000"/>
                </a:solidFill>
                <a:latin typeface="Arita Dotum Medium"/>
                <a:ea typeface="Arita Dotum Medium"/>
              </a:rPr>
              <a:t>SHA256, BCrypt 사용</a:t>
            </a:r>
          </a:p>
          <a:p>
            <a:pPr>
              <a:lnSpc>
                <a:spcPts val="4649"/>
              </a:lnSpc>
            </a:pPr>
            <a:r>
              <a:rPr lang="en-US" sz="3099">
                <a:solidFill>
                  <a:srgbClr val="000000"/>
                </a:solidFill>
                <a:latin typeface="Arita Dotum Medium"/>
                <a:ea typeface="Arita Dotum Medium"/>
              </a:rPr>
              <a:t>유저타입, 회원번호 값을 담은 세션 인증 사용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497707" cy="10287000"/>
          </a:xfrm>
          <a:custGeom>
            <a:avLst/>
            <a:gdLst/>
            <a:ahLst/>
            <a:cxnLst/>
            <a:rect r="r" b="b" t="t" l="l"/>
            <a:pathLst>
              <a:path h="10287000" w="5497707">
                <a:moveTo>
                  <a:pt x="0" y="0"/>
                </a:moveTo>
                <a:lnTo>
                  <a:pt x="5497707" y="0"/>
                </a:lnTo>
                <a:lnTo>
                  <a:pt x="549770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466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55714" y="2969921"/>
            <a:ext cx="10237836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8000" spc="-160">
                <a:solidFill>
                  <a:srgbClr val="000000"/>
                </a:solidFill>
                <a:ea typeface="Seoul Namsan Condensed Bold"/>
              </a:rPr>
              <a:t>우려되는 과제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55714" y="5029200"/>
            <a:ext cx="8236227" cy="221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Arita Dotum Light"/>
                <a:ea typeface="Arita Dotum Light"/>
              </a:rPr>
              <a:t>수강신청, 휴복학 기능 개발시 </a:t>
            </a:r>
          </a:p>
          <a:p>
            <a:pPr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ea typeface="Arita Dotum Light"/>
              </a:rPr>
              <a:t>개발기간 부족 우려</a:t>
            </a:r>
          </a:p>
          <a:p>
            <a:pPr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ea typeface="Arita Dotum Light"/>
              </a:rPr>
              <a:t>시큐어코딩 미적용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29029" y="-2732565"/>
            <a:ext cx="15752129" cy="157521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0105880" y="5102049"/>
            <a:ext cx="12098771" cy="6654453"/>
            <a:chOff x="0" y="0"/>
            <a:chExt cx="4060919" cy="2233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651440" y="3753055"/>
            <a:ext cx="5246391" cy="5246370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99" t="0" r="-24999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325758" y="2411289"/>
            <a:ext cx="7056855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7278"/>
              </a:lnSpc>
            </a:pPr>
            <a:r>
              <a:rPr lang="en-US" sz="14398" spc="-287">
                <a:solidFill>
                  <a:srgbClr val="FFFFFF"/>
                </a:solidFill>
                <a:ea typeface="Seoul Namsan Condensed Bold"/>
              </a:rPr>
              <a:t>화면 시연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8B2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03308" y="-680073"/>
            <a:ext cx="12447308" cy="12447258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0175" t="0" r="-2017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47554" y="730685"/>
            <a:ext cx="5029894" cy="1769215"/>
            <a:chOff x="0" y="0"/>
            <a:chExt cx="6350000" cy="2233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19050"/>
              <a:ext cx="6312027" cy="2195449"/>
            </a:xfrm>
            <a:custGeom>
              <a:avLst/>
              <a:gdLst/>
              <a:ahLst/>
              <a:cxnLst/>
              <a:rect r="r" b="b" t="t" l="l"/>
              <a:pathLst>
                <a:path h="2195449" w="6312027">
                  <a:moveTo>
                    <a:pt x="5214112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5214239" y="0"/>
                  </a:lnTo>
                  <a:cubicBezTo>
                    <a:pt x="5820537" y="0"/>
                    <a:pt x="6312027" y="491490"/>
                    <a:pt x="6312027" y="1097788"/>
                  </a:cubicBezTo>
                  <a:cubicBezTo>
                    <a:pt x="6311900" y="1703959"/>
                    <a:pt x="5820410" y="2195449"/>
                    <a:pt x="5214112" y="2195449"/>
                  </a:cubicBezTo>
                  <a:close/>
                </a:path>
              </a:pathLst>
            </a:custGeom>
            <a:solidFill>
              <a:srgbClr val="68D6A3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2233549"/>
            </a:xfrm>
            <a:custGeom>
              <a:avLst/>
              <a:gdLst/>
              <a:ahLst/>
              <a:cxnLst/>
              <a:rect r="r" b="b" t="t" l="l"/>
              <a:pathLst>
                <a:path h="2233549" w="6350000">
                  <a:moveTo>
                    <a:pt x="5233162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5233289" y="0"/>
                  </a:lnTo>
                  <a:cubicBezTo>
                    <a:pt x="5848985" y="0"/>
                    <a:pt x="6350000" y="501015"/>
                    <a:pt x="6350000" y="1116838"/>
                  </a:cubicBezTo>
                  <a:cubicBezTo>
                    <a:pt x="6350000" y="1732534"/>
                    <a:pt x="5848985" y="2233549"/>
                    <a:pt x="5233162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5233289" y="2195576"/>
                  </a:lnTo>
                  <a:cubicBezTo>
                    <a:pt x="5828030" y="2195576"/>
                    <a:pt x="6312027" y="1711706"/>
                    <a:pt x="6312027" y="1116838"/>
                  </a:cubicBezTo>
                  <a:cubicBezTo>
                    <a:pt x="6311900" y="521970"/>
                    <a:pt x="5828030" y="38100"/>
                    <a:pt x="5233162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68D6A3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246910" y="968646"/>
            <a:ext cx="403118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sz="8000" spc="-160">
                <a:solidFill>
                  <a:srgbClr val="FFFFFF"/>
                </a:solidFill>
                <a:ea typeface="Seoul Namsan Condensed Bold"/>
              </a:rPr>
              <a:t>목차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579159" y="1464848"/>
            <a:ext cx="5680141" cy="7357304"/>
            <a:chOff x="0" y="0"/>
            <a:chExt cx="7573522" cy="980973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85725"/>
              <a:ext cx="7573522" cy="934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Arita Dotum Medium"/>
                  <a:ea typeface="Arita Dotum Medium"/>
                </a:rPr>
                <a:t>1. 팀소개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035168"/>
              <a:ext cx="7573522" cy="934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Arita Dotum Medium"/>
                  <a:ea typeface="Arita Dotum Medium"/>
                </a:rPr>
                <a:t>5. 산출물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754945"/>
              <a:ext cx="7573522" cy="934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Arita Dotum Medium"/>
                  <a:ea typeface="Arita Dotum Medium"/>
                </a:rPr>
                <a:t>4. 서비스 구성도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194498"/>
              <a:ext cx="7573522" cy="934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Arita Dotum Medium"/>
                  <a:ea typeface="Arita Dotum Medium"/>
                </a:rPr>
                <a:t>2. 프로젝트 개요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474722"/>
              <a:ext cx="7573522" cy="934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Arita Dotum Medium"/>
                  <a:ea typeface="Arita Dotum Medium"/>
                </a:rPr>
                <a:t>3. 개발환경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315330"/>
              <a:ext cx="7573522" cy="934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Arita Dotum Medium"/>
                  <a:ea typeface="Arita Dotum Medium"/>
                </a:rPr>
                <a:t>6. 총 일정계획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7595491"/>
              <a:ext cx="7573522" cy="934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Arita Dotum Medium"/>
                  <a:ea typeface="Arita Dotum Medium"/>
                </a:rPr>
                <a:t>7. 남은 과제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8875653"/>
              <a:ext cx="7573522" cy="934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Arita Dotum Medium"/>
                  <a:ea typeface="Arita Dotum Medium"/>
                </a:rPr>
                <a:t>8. 화면 시연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389227" y="8619383"/>
            <a:ext cx="521649" cy="1277835"/>
          </a:xfrm>
          <a:custGeom>
            <a:avLst/>
            <a:gdLst/>
            <a:ahLst/>
            <a:cxnLst/>
            <a:rect r="r" b="b" t="t" l="l"/>
            <a:pathLst>
              <a:path h="1277835" w="521649">
                <a:moveTo>
                  <a:pt x="0" y="0"/>
                </a:moveTo>
                <a:lnTo>
                  <a:pt x="521649" y="0"/>
                </a:lnTo>
                <a:lnTo>
                  <a:pt x="521649" y="1277834"/>
                </a:lnTo>
                <a:lnTo>
                  <a:pt x="0" y="12778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19" t="0" r="-28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68844" y="4046230"/>
            <a:ext cx="1840220" cy="1840220"/>
          </a:xfrm>
          <a:custGeom>
            <a:avLst/>
            <a:gdLst/>
            <a:ahLst/>
            <a:cxnLst/>
            <a:rect r="r" b="b" t="t" l="l"/>
            <a:pathLst>
              <a:path h="1840220" w="1840220">
                <a:moveTo>
                  <a:pt x="0" y="0"/>
                </a:moveTo>
                <a:lnTo>
                  <a:pt x="1840220" y="0"/>
                </a:lnTo>
                <a:lnTo>
                  <a:pt x="1840220" y="1840220"/>
                </a:lnTo>
                <a:lnTo>
                  <a:pt x="0" y="1840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39053" y="1315214"/>
            <a:ext cx="1889060" cy="1889060"/>
          </a:xfrm>
          <a:custGeom>
            <a:avLst/>
            <a:gdLst/>
            <a:ahLst/>
            <a:cxnLst/>
            <a:rect r="r" b="b" t="t" l="l"/>
            <a:pathLst>
              <a:path h="1889060" w="1889060">
                <a:moveTo>
                  <a:pt x="0" y="0"/>
                </a:moveTo>
                <a:lnTo>
                  <a:pt x="1889061" y="0"/>
                </a:lnTo>
                <a:lnTo>
                  <a:pt x="1889061" y="1889060"/>
                </a:lnTo>
                <a:lnTo>
                  <a:pt x="0" y="18890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14633" y="6768422"/>
            <a:ext cx="1889060" cy="1889060"/>
          </a:xfrm>
          <a:custGeom>
            <a:avLst/>
            <a:gdLst/>
            <a:ahLst/>
            <a:cxnLst/>
            <a:rect r="r" b="b" t="t" l="l"/>
            <a:pathLst>
              <a:path h="1889060" w="1889060">
                <a:moveTo>
                  <a:pt x="0" y="0"/>
                </a:moveTo>
                <a:lnTo>
                  <a:pt x="1889061" y="0"/>
                </a:lnTo>
                <a:lnTo>
                  <a:pt x="1889061" y="1889061"/>
                </a:lnTo>
                <a:lnTo>
                  <a:pt x="0" y="18890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505325"/>
            <a:ext cx="4431539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929"/>
              </a:lnSpc>
            </a:pPr>
            <a:r>
              <a:rPr lang="en-US" sz="8274" spc="-165">
                <a:solidFill>
                  <a:srgbClr val="FFFFFF"/>
                </a:solidFill>
                <a:ea typeface="Seoul Namsan Condensed Bold"/>
              </a:rPr>
              <a:t>팀원소개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61185" y="1829473"/>
            <a:ext cx="2545437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ea typeface="Arita Dotum"/>
              </a:rPr>
              <a:t>문서작성 종합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ea typeface="Arita Dotum"/>
              </a:rPr>
              <a:t>관리자 뷰 구현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ea typeface="Arita Dotum"/>
              </a:rPr>
              <a:t>공통 뷰 구현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61185" y="1161167"/>
            <a:ext cx="5974146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49"/>
              </a:lnSpc>
            </a:pPr>
            <a:r>
              <a:rPr lang="en-US" sz="3499">
                <a:solidFill>
                  <a:srgbClr val="000000"/>
                </a:solidFill>
                <a:latin typeface="Arita Dotum Semi-Bold"/>
                <a:ea typeface="Arita Dotum Semi-Bold"/>
              </a:rPr>
              <a:t>이준택(조장)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42135" y="4404995"/>
            <a:ext cx="5974146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ea typeface="Arita Dotum"/>
              </a:rPr>
              <a:t>프로젝트 설계서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ea typeface="Arita Dotum"/>
              </a:rPr>
              <a:t>교수 뷰 구현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ea typeface="Arita Dotum"/>
              </a:rPr>
              <a:t>프론트 컨트롤러 구현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42135" y="3800737"/>
            <a:ext cx="5974146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49"/>
              </a:lnSpc>
            </a:pPr>
            <a:r>
              <a:rPr lang="en-US" sz="3499">
                <a:solidFill>
                  <a:srgbClr val="000000"/>
                </a:solidFill>
                <a:ea typeface="Arita Dotum Semi-Bold"/>
              </a:rPr>
              <a:t>전용휘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91112" y="7176028"/>
            <a:ext cx="2545437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ea typeface="Arita Dotum"/>
              </a:rPr>
              <a:t>화면설계서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ea typeface="Arita Dotum"/>
              </a:rPr>
              <a:t>학생 뷰 구현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Arita Dotum"/>
              </a:rPr>
              <a:t>ppt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91112" y="6506102"/>
            <a:ext cx="5974146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49"/>
              </a:lnSpc>
            </a:pPr>
            <a:r>
              <a:rPr lang="en-US" sz="3499">
                <a:solidFill>
                  <a:srgbClr val="000000"/>
                </a:solidFill>
                <a:ea typeface="Arita Dotum Semi-Bold"/>
              </a:rPr>
              <a:t>정다희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87135" y="-9285764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8882062"/>
            <a:ext cx="18288000" cy="1404938"/>
          </a:xfrm>
          <a:prstGeom prst="rect">
            <a:avLst/>
          </a:prstGeom>
          <a:solidFill>
            <a:srgbClr val="F1EEEE"/>
          </a:solidFill>
        </p:spPr>
      </p:sp>
      <p:sp>
        <p:nvSpPr>
          <p:cNvPr name="AutoShape 5" id="5"/>
          <p:cNvSpPr/>
          <p:nvPr/>
        </p:nvSpPr>
        <p:spPr>
          <a:xfrm flipV="true">
            <a:off x="6141906" y="4876800"/>
            <a:ext cx="0" cy="3634423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2373874" y="4876800"/>
            <a:ext cx="0" cy="3634423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5388285" y="1166779"/>
            <a:ext cx="7511429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sz="8000" spc="-160">
                <a:solidFill>
                  <a:srgbClr val="FFFFFF"/>
                </a:solidFill>
                <a:ea typeface="Seoul Namsan Condensed Bold"/>
              </a:rPr>
              <a:t>프로젝트 개요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835532"/>
            <a:ext cx="4752265" cy="215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49"/>
              </a:lnSpc>
            </a:pPr>
            <a:r>
              <a:rPr lang="en-US" sz="2899">
                <a:solidFill>
                  <a:srgbClr val="000000"/>
                </a:solidFill>
                <a:latin typeface="Arita Dotum Medium"/>
                <a:ea typeface="Arita Dotum Medium"/>
              </a:rPr>
              <a:t> 전자출결 도입을 통해 학생들과 교수의 강의시간을 확보하고 불필요한 시스템을 줄여 강의 및 학사 관리에 효율을 극대화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9579" y="4604267"/>
            <a:ext cx="4752265" cy="697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9"/>
              </a:lnSpc>
            </a:pPr>
            <a:r>
              <a:rPr lang="en-US" sz="4299">
                <a:solidFill>
                  <a:srgbClr val="000000"/>
                </a:solidFill>
                <a:ea typeface="Arita Dotum Semi-Bold"/>
              </a:rPr>
              <a:t>계획의도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51716" y="5592684"/>
            <a:ext cx="5944859" cy="2699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9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Arita Dotum Medium"/>
                <a:ea typeface="Arita Dotum Medium"/>
              </a:rPr>
              <a:t>프로젝트 계획서: ~ 24.01.23</a:t>
            </a:r>
          </a:p>
          <a:p>
            <a:pPr marL="626109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Arita Dotum Medium"/>
                <a:ea typeface="Arita Dotum Medium"/>
              </a:rPr>
              <a:t>화면설계서: ~ 24.01.25</a:t>
            </a:r>
          </a:p>
          <a:p>
            <a:pPr marL="626109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Arita Dotum Medium"/>
                <a:ea typeface="Arita Dotum Medium"/>
              </a:rPr>
              <a:t>요구사항 분석서: ~ 24.01.25</a:t>
            </a:r>
          </a:p>
          <a:p>
            <a:pPr marL="626109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Arita Dotum Medium"/>
                <a:ea typeface="Arita Dotum Medium"/>
              </a:rPr>
              <a:t>프로젝트 설계서: ~ 24.01.26</a:t>
            </a:r>
          </a:p>
          <a:p>
            <a:pPr marL="626109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Arita Dotum Medium"/>
                <a:ea typeface="Arita Dotum Medium"/>
              </a:rPr>
              <a:t>화면 구현(기능 x): ~ 24.02.06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39469" y="4604267"/>
            <a:ext cx="4752265" cy="697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9"/>
              </a:lnSpc>
            </a:pPr>
            <a:r>
              <a:rPr lang="en-US" sz="4299">
                <a:solidFill>
                  <a:srgbClr val="000000"/>
                </a:solidFill>
                <a:ea typeface="Arita Dotum Semi-Bold"/>
              </a:rPr>
              <a:t>개발내역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31062" y="6457832"/>
            <a:ext cx="4752265" cy="50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29"/>
              </a:lnSpc>
              <a:spcBef>
                <a:spcPct val="0"/>
              </a:spcBef>
            </a:pPr>
            <a:r>
              <a:rPr lang="en-US" sz="3099" strike="noStrike" u="none">
                <a:solidFill>
                  <a:srgbClr val="000000"/>
                </a:solidFill>
                <a:latin typeface="Arita Dotum Medium"/>
              </a:rPr>
              <a:t>24.01.22 ~ 24.02.23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37471" y="4604267"/>
            <a:ext cx="4752265" cy="697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9"/>
              </a:lnSpc>
            </a:pPr>
            <a:r>
              <a:rPr lang="en-US" sz="4299">
                <a:solidFill>
                  <a:srgbClr val="000000"/>
                </a:solidFill>
                <a:ea typeface="Arita Dotum Semi-Bold"/>
              </a:rPr>
              <a:t>개발기간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638239" y="4871736"/>
            <a:ext cx="9969865" cy="5483532"/>
            <a:chOff x="0" y="0"/>
            <a:chExt cx="4060919" cy="22335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9956374" y="4871736"/>
            <a:ext cx="9969865" cy="5483532"/>
            <a:chOff x="0" y="0"/>
            <a:chExt cx="4060919" cy="22335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4159068" y="4871736"/>
            <a:ext cx="9969865" cy="5483532"/>
            <a:chOff x="0" y="0"/>
            <a:chExt cx="4060919" cy="22335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924623" y="1019175"/>
            <a:ext cx="1443875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sz="8000" spc="-160">
                <a:solidFill>
                  <a:srgbClr val="000000"/>
                </a:solidFill>
                <a:ea typeface="Seoul Namsan Condensed Bold"/>
              </a:rPr>
              <a:t>개발환경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75473" y="5245328"/>
            <a:ext cx="3752083" cy="2454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rita Dotum Medium"/>
              </a:rPr>
              <a:t>tomcat 9.0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rita Dotum Medium"/>
              </a:rPr>
              <a:t>MySQL 8.0.35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rita Dotum Medium"/>
              </a:rPr>
              <a:t>JDK 13.0.2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rita Dotum Medium"/>
              </a:rPr>
              <a:t>GitHub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70652" y="3725077"/>
            <a:ext cx="3752083" cy="72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4399">
                <a:solidFill>
                  <a:srgbClr val="000000"/>
                </a:solidFill>
                <a:ea typeface="Arita Dotum Semi-Bold"/>
              </a:rPr>
              <a:t>개발환경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73288" y="5483453"/>
            <a:ext cx="3752083" cy="1835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rita Dotum Medium"/>
              </a:rPr>
              <a:t>Eclipse 2021_11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rita Dotum Medium"/>
              </a:rPr>
              <a:t>StarUML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rita Dotum Medium"/>
              </a:rPr>
              <a:t>ERMaster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65265" y="3725077"/>
            <a:ext cx="3752083" cy="72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4399">
                <a:solidFill>
                  <a:srgbClr val="000000"/>
                </a:solidFill>
                <a:ea typeface="Arita Dotum Semi-Bold"/>
              </a:rPr>
              <a:t>개발도구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72757" y="4793843"/>
            <a:ext cx="3752083" cy="347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Arita Dotum Medium"/>
              </a:rPr>
              <a:t>HTML</a:t>
            </a:r>
          </a:p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Arita Dotum Medium"/>
              </a:rPr>
              <a:t>CSS</a:t>
            </a:r>
          </a:p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Arita Dotum Medium"/>
              </a:rPr>
              <a:t>Java Script</a:t>
            </a:r>
          </a:p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Arita Dotum Medium"/>
              </a:rPr>
              <a:t>jQuery</a:t>
            </a:r>
          </a:p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Arita Dotum Medium"/>
              </a:rPr>
              <a:t>JAVA</a:t>
            </a:r>
          </a:p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Arita Dotum Medium"/>
              </a:rPr>
              <a:t>(JSP, JDBC)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62384" y="3725077"/>
            <a:ext cx="3752083" cy="72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4399">
                <a:solidFill>
                  <a:srgbClr val="000000"/>
                </a:solidFill>
                <a:ea typeface="Arita Dotum Semi-Bold"/>
              </a:rPr>
              <a:t>언어 및 기술</a:t>
            </a:r>
          </a:p>
        </p:txBody>
      </p:sp>
      <p:sp>
        <p:nvSpPr>
          <p:cNvPr name="AutoShape 18" id="18"/>
          <p:cNvSpPr/>
          <p:nvPr/>
        </p:nvSpPr>
        <p:spPr>
          <a:xfrm rot="0">
            <a:off x="0" y="8692169"/>
            <a:ext cx="18288000" cy="1594831"/>
          </a:xfrm>
          <a:prstGeom prst="rect">
            <a:avLst/>
          </a:prstGeom>
          <a:solidFill>
            <a:srgbClr val="48B281"/>
          </a:solid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74338" y="20493"/>
            <a:ext cx="3355599" cy="10287000"/>
          </a:xfrm>
          <a:prstGeom prst="rect">
            <a:avLst/>
          </a:prstGeom>
          <a:solidFill>
            <a:srgbClr val="48B281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385324" y="6489124"/>
            <a:ext cx="3093164" cy="242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76"/>
              </a:lnSpc>
            </a:pPr>
            <a:r>
              <a:rPr lang="en-US" sz="7980" spc="-159">
                <a:solidFill>
                  <a:srgbClr val="FFFFFF"/>
                </a:solidFill>
                <a:ea typeface="Seoul Namsan Condensed Bold"/>
              </a:rPr>
              <a:t>서비스 </a:t>
            </a:r>
          </a:p>
          <a:p>
            <a:pPr marL="0" indent="0" lvl="0">
              <a:lnSpc>
                <a:spcPts val="9576"/>
              </a:lnSpc>
            </a:pPr>
            <a:r>
              <a:rPr lang="en-US" sz="7980" spc="-159">
                <a:solidFill>
                  <a:srgbClr val="FFFFFF"/>
                </a:solidFill>
                <a:ea typeface="Seoul Namsan Condensed Bold"/>
              </a:rPr>
              <a:t>구성도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787755" y="331970"/>
            <a:ext cx="2974999" cy="937070"/>
            <a:chOff x="0" y="0"/>
            <a:chExt cx="686324" cy="2161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6324" cy="216179"/>
            </a:xfrm>
            <a:custGeom>
              <a:avLst/>
              <a:gdLst/>
              <a:ahLst/>
              <a:cxnLst/>
              <a:rect r="r" b="b" t="t" l="l"/>
              <a:pathLst>
                <a:path h="216179" w="686324">
                  <a:moveTo>
                    <a:pt x="108090" y="0"/>
                  </a:moveTo>
                  <a:lnTo>
                    <a:pt x="578234" y="0"/>
                  </a:lnTo>
                  <a:cubicBezTo>
                    <a:pt x="606901" y="0"/>
                    <a:pt x="634394" y="11388"/>
                    <a:pt x="654665" y="31659"/>
                  </a:cubicBezTo>
                  <a:cubicBezTo>
                    <a:pt x="674936" y="51930"/>
                    <a:pt x="686324" y="79423"/>
                    <a:pt x="686324" y="108090"/>
                  </a:cubicBezTo>
                  <a:lnTo>
                    <a:pt x="686324" y="108090"/>
                  </a:lnTo>
                  <a:cubicBezTo>
                    <a:pt x="686324" y="167786"/>
                    <a:pt x="637930" y="216179"/>
                    <a:pt x="578234" y="216179"/>
                  </a:cubicBezTo>
                  <a:lnTo>
                    <a:pt x="108090" y="216179"/>
                  </a:lnTo>
                  <a:cubicBezTo>
                    <a:pt x="79423" y="216179"/>
                    <a:pt x="51930" y="204791"/>
                    <a:pt x="31659" y="184521"/>
                  </a:cubicBezTo>
                  <a:cubicBezTo>
                    <a:pt x="11388" y="164250"/>
                    <a:pt x="0" y="136757"/>
                    <a:pt x="0" y="108090"/>
                  </a:cubicBezTo>
                  <a:lnTo>
                    <a:pt x="0" y="108090"/>
                  </a:lnTo>
                  <a:cubicBezTo>
                    <a:pt x="0" y="79423"/>
                    <a:pt x="11388" y="51930"/>
                    <a:pt x="31659" y="31659"/>
                  </a:cubicBezTo>
                  <a:cubicBezTo>
                    <a:pt x="51930" y="11388"/>
                    <a:pt x="79423" y="0"/>
                    <a:pt x="108090" y="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686324" cy="26380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ea typeface="Arita Dotum Medium"/>
                </a:rPr>
                <a:t>서비스 구성도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967887" y="1920807"/>
            <a:ext cx="1742542" cy="707263"/>
            <a:chOff x="0" y="0"/>
            <a:chExt cx="851072" cy="3454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51072" cy="345433"/>
            </a:xfrm>
            <a:custGeom>
              <a:avLst/>
              <a:gdLst/>
              <a:ahLst/>
              <a:cxnLst/>
              <a:rect r="r" b="b" t="t" l="l"/>
              <a:pathLst>
                <a:path h="345433" w="851072">
                  <a:moveTo>
                    <a:pt x="0" y="0"/>
                  </a:moveTo>
                  <a:lnTo>
                    <a:pt x="851072" y="0"/>
                  </a:lnTo>
                  <a:lnTo>
                    <a:pt x="851072" y="345433"/>
                  </a:lnTo>
                  <a:lnTo>
                    <a:pt x="0" y="3454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51072" cy="38353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ea typeface="Arita Dotum Medium"/>
                </a:rPr>
                <a:t>로그인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801834" y="4207057"/>
            <a:ext cx="953502" cy="894778"/>
            <a:chOff x="0" y="0"/>
            <a:chExt cx="465698" cy="4370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5698" cy="437017"/>
            </a:xfrm>
            <a:custGeom>
              <a:avLst/>
              <a:gdLst/>
              <a:ahLst/>
              <a:cxnLst/>
              <a:rect r="r" b="b" t="t" l="l"/>
              <a:pathLst>
                <a:path h="437017" w="465698">
                  <a:moveTo>
                    <a:pt x="0" y="0"/>
                  </a:moveTo>
                  <a:lnTo>
                    <a:pt x="465698" y="0"/>
                  </a:lnTo>
                  <a:lnTo>
                    <a:pt x="465698" y="437017"/>
                  </a:lnTo>
                  <a:lnTo>
                    <a:pt x="0" y="437017"/>
                  </a:ln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465698" cy="48464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"/>
                </a:rPr>
                <a:t>이메일 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"/>
                </a:rPr>
                <a:t>인증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649084" y="3319171"/>
            <a:ext cx="990825" cy="628078"/>
            <a:chOff x="0" y="0"/>
            <a:chExt cx="483927" cy="30675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3927" cy="306759"/>
            </a:xfrm>
            <a:custGeom>
              <a:avLst/>
              <a:gdLst/>
              <a:ahLst/>
              <a:cxnLst/>
              <a:rect r="r" b="b" t="t" l="l"/>
              <a:pathLst>
                <a:path h="306759" w="483927">
                  <a:moveTo>
                    <a:pt x="0" y="0"/>
                  </a:moveTo>
                  <a:lnTo>
                    <a:pt x="483927" y="0"/>
                  </a:lnTo>
                  <a:lnTo>
                    <a:pt x="483927" y="306759"/>
                  </a:lnTo>
                  <a:lnTo>
                    <a:pt x="0" y="306759"/>
                  </a:lnTo>
                  <a:close/>
                </a:path>
              </a:pathLst>
            </a:custGeom>
            <a:solidFill>
              <a:srgbClr val="68D6A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483927" cy="35438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Arita Dotum Medium"/>
                  <a:ea typeface="Arita Dotum Medium"/>
                </a:rPr>
                <a:t>ID찾기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050523" y="1920807"/>
            <a:ext cx="1742542" cy="707263"/>
            <a:chOff x="0" y="0"/>
            <a:chExt cx="851072" cy="3454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1072" cy="345433"/>
            </a:xfrm>
            <a:custGeom>
              <a:avLst/>
              <a:gdLst/>
              <a:ahLst/>
              <a:cxnLst/>
              <a:rect r="r" b="b" t="t" l="l"/>
              <a:pathLst>
                <a:path h="345433" w="851072">
                  <a:moveTo>
                    <a:pt x="0" y="0"/>
                  </a:moveTo>
                  <a:lnTo>
                    <a:pt x="851072" y="0"/>
                  </a:lnTo>
                  <a:lnTo>
                    <a:pt x="851072" y="345433"/>
                  </a:lnTo>
                  <a:lnTo>
                    <a:pt x="0" y="3454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51072" cy="38353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ea typeface="Arita Dotum Medium"/>
                </a:rPr>
                <a:t>학생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891484" y="1920807"/>
            <a:ext cx="1742542" cy="707263"/>
            <a:chOff x="0" y="0"/>
            <a:chExt cx="851072" cy="3454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1072" cy="345433"/>
            </a:xfrm>
            <a:custGeom>
              <a:avLst/>
              <a:gdLst/>
              <a:ahLst/>
              <a:cxnLst/>
              <a:rect r="r" b="b" t="t" l="l"/>
              <a:pathLst>
                <a:path h="345433" w="851072">
                  <a:moveTo>
                    <a:pt x="0" y="0"/>
                  </a:moveTo>
                  <a:lnTo>
                    <a:pt x="851072" y="0"/>
                  </a:lnTo>
                  <a:lnTo>
                    <a:pt x="851072" y="345433"/>
                  </a:lnTo>
                  <a:lnTo>
                    <a:pt x="0" y="3454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51072" cy="38353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ea typeface="Arita Dotum Medium"/>
                </a:rPr>
                <a:t>교수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432734" y="1920807"/>
            <a:ext cx="1742542" cy="707263"/>
            <a:chOff x="0" y="0"/>
            <a:chExt cx="851072" cy="34543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1072" cy="345433"/>
            </a:xfrm>
            <a:custGeom>
              <a:avLst/>
              <a:gdLst/>
              <a:ahLst/>
              <a:cxnLst/>
              <a:rect r="r" b="b" t="t" l="l"/>
              <a:pathLst>
                <a:path h="345433" w="851072">
                  <a:moveTo>
                    <a:pt x="0" y="0"/>
                  </a:moveTo>
                  <a:lnTo>
                    <a:pt x="851072" y="0"/>
                  </a:lnTo>
                  <a:lnTo>
                    <a:pt x="851072" y="345433"/>
                  </a:lnTo>
                  <a:lnTo>
                    <a:pt x="0" y="3454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51072" cy="38353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ea typeface="Arita Dotum Medium"/>
                </a:rPr>
                <a:t>관리자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801834" y="3319171"/>
            <a:ext cx="990825" cy="628078"/>
            <a:chOff x="0" y="0"/>
            <a:chExt cx="483927" cy="30675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83927" cy="306759"/>
            </a:xfrm>
            <a:custGeom>
              <a:avLst/>
              <a:gdLst/>
              <a:ahLst/>
              <a:cxnLst/>
              <a:rect r="r" b="b" t="t" l="l"/>
              <a:pathLst>
                <a:path h="306759" w="483927">
                  <a:moveTo>
                    <a:pt x="0" y="0"/>
                  </a:moveTo>
                  <a:lnTo>
                    <a:pt x="483927" y="0"/>
                  </a:lnTo>
                  <a:lnTo>
                    <a:pt x="483927" y="306759"/>
                  </a:lnTo>
                  <a:lnTo>
                    <a:pt x="0" y="306759"/>
                  </a:lnTo>
                  <a:close/>
                </a:path>
              </a:pathLst>
            </a:custGeom>
            <a:solidFill>
              <a:srgbClr val="68D6A3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483927" cy="35438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Arita Dotum Medium"/>
                  <a:ea typeface="Arita Dotum Medium"/>
                </a:rPr>
                <a:t>PW찾기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272192" y="3319171"/>
            <a:ext cx="1107179" cy="628078"/>
            <a:chOff x="0" y="0"/>
            <a:chExt cx="540755" cy="30675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40755" cy="306759"/>
            </a:xfrm>
            <a:custGeom>
              <a:avLst/>
              <a:gdLst/>
              <a:ahLst/>
              <a:cxnLst/>
              <a:rect r="r" b="b" t="t" l="l"/>
              <a:pathLst>
                <a:path h="306759" w="540755">
                  <a:moveTo>
                    <a:pt x="0" y="0"/>
                  </a:moveTo>
                  <a:lnTo>
                    <a:pt x="540755" y="0"/>
                  </a:lnTo>
                  <a:lnTo>
                    <a:pt x="540755" y="306759"/>
                  </a:lnTo>
                  <a:lnTo>
                    <a:pt x="0" y="306759"/>
                  </a:lnTo>
                  <a:close/>
                </a:path>
              </a:pathLst>
            </a:custGeom>
            <a:solidFill>
              <a:srgbClr val="68D6A3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540755" cy="35438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수강과목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541296" y="3319171"/>
            <a:ext cx="1107179" cy="628078"/>
            <a:chOff x="0" y="0"/>
            <a:chExt cx="540755" cy="30675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40755" cy="306759"/>
            </a:xfrm>
            <a:custGeom>
              <a:avLst/>
              <a:gdLst/>
              <a:ahLst/>
              <a:cxnLst/>
              <a:rect r="r" b="b" t="t" l="l"/>
              <a:pathLst>
                <a:path h="306759" w="540755">
                  <a:moveTo>
                    <a:pt x="0" y="0"/>
                  </a:moveTo>
                  <a:lnTo>
                    <a:pt x="540755" y="0"/>
                  </a:lnTo>
                  <a:lnTo>
                    <a:pt x="540755" y="306759"/>
                  </a:lnTo>
                  <a:lnTo>
                    <a:pt x="0" y="306759"/>
                  </a:lnTo>
                  <a:close/>
                </a:path>
              </a:pathLst>
            </a:custGeom>
            <a:solidFill>
              <a:srgbClr val="68D6A3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540755" cy="35438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공지사항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784305" y="3319171"/>
            <a:ext cx="1107179" cy="628078"/>
            <a:chOff x="0" y="0"/>
            <a:chExt cx="540755" cy="30675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40755" cy="306759"/>
            </a:xfrm>
            <a:custGeom>
              <a:avLst/>
              <a:gdLst/>
              <a:ahLst/>
              <a:cxnLst/>
              <a:rect r="r" b="b" t="t" l="l"/>
              <a:pathLst>
                <a:path h="306759" w="540755">
                  <a:moveTo>
                    <a:pt x="0" y="0"/>
                  </a:moveTo>
                  <a:lnTo>
                    <a:pt x="540755" y="0"/>
                  </a:lnTo>
                  <a:lnTo>
                    <a:pt x="540755" y="306759"/>
                  </a:lnTo>
                  <a:lnTo>
                    <a:pt x="0" y="306759"/>
                  </a:lnTo>
                  <a:close/>
                </a:path>
              </a:pathLst>
            </a:custGeom>
            <a:solidFill>
              <a:srgbClr val="68D6A3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540755" cy="35438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교수과목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1123939" y="3319171"/>
            <a:ext cx="1107179" cy="628078"/>
            <a:chOff x="0" y="0"/>
            <a:chExt cx="540755" cy="30675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540755" cy="306759"/>
            </a:xfrm>
            <a:custGeom>
              <a:avLst/>
              <a:gdLst/>
              <a:ahLst/>
              <a:cxnLst/>
              <a:rect r="r" b="b" t="t" l="l"/>
              <a:pathLst>
                <a:path h="306759" w="540755">
                  <a:moveTo>
                    <a:pt x="0" y="0"/>
                  </a:moveTo>
                  <a:lnTo>
                    <a:pt x="540755" y="0"/>
                  </a:lnTo>
                  <a:lnTo>
                    <a:pt x="540755" y="306759"/>
                  </a:lnTo>
                  <a:lnTo>
                    <a:pt x="0" y="306759"/>
                  </a:lnTo>
                  <a:close/>
                </a:path>
              </a:pathLst>
            </a:custGeom>
            <a:solidFill>
              <a:srgbClr val="68D6A3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540755" cy="35438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공지사항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4706581" y="3328458"/>
            <a:ext cx="1107179" cy="628078"/>
            <a:chOff x="0" y="0"/>
            <a:chExt cx="540755" cy="306759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540755" cy="306759"/>
            </a:xfrm>
            <a:custGeom>
              <a:avLst/>
              <a:gdLst/>
              <a:ahLst/>
              <a:cxnLst/>
              <a:rect r="r" b="b" t="t" l="l"/>
              <a:pathLst>
                <a:path h="306759" w="540755">
                  <a:moveTo>
                    <a:pt x="0" y="0"/>
                  </a:moveTo>
                  <a:lnTo>
                    <a:pt x="540755" y="0"/>
                  </a:lnTo>
                  <a:lnTo>
                    <a:pt x="540755" y="306759"/>
                  </a:lnTo>
                  <a:lnTo>
                    <a:pt x="0" y="306759"/>
                  </a:lnTo>
                  <a:close/>
                </a:path>
              </a:pathLst>
            </a:custGeom>
            <a:solidFill>
              <a:srgbClr val="68D6A3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540755" cy="35438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공지사항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5077002" y="5359011"/>
            <a:ext cx="1133054" cy="894778"/>
            <a:chOff x="0" y="0"/>
            <a:chExt cx="553393" cy="43701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553393" cy="437017"/>
            </a:xfrm>
            <a:custGeom>
              <a:avLst/>
              <a:gdLst/>
              <a:ahLst/>
              <a:cxnLst/>
              <a:rect r="r" b="b" t="t" l="l"/>
              <a:pathLst>
                <a:path h="437017" w="553393">
                  <a:moveTo>
                    <a:pt x="0" y="0"/>
                  </a:moveTo>
                  <a:lnTo>
                    <a:pt x="553393" y="0"/>
                  </a:lnTo>
                  <a:lnTo>
                    <a:pt x="553393" y="437017"/>
                  </a:lnTo>
                  <a:lnTo>
                    <a:pt x="0" y="437017"/>
                  </a:lnTo>
                  <a:close/>
                </a:path>
              </a:pathLst>
            </a:custGeom>
            <a:solidFill>
              <a:srgbClr val="68D6A3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553393" cy="48464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Arita Dotum Medium"/>
                  <a:ea typeface="Arita Dotum Medium"/>
                </a:rPr>
                <a:t>학적/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수강관리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6354376" y="5375540"/>
            <a:ext cx="1133054" cy="894778"/>
            <a:chOff x="0" y="0"/>
            <a:chExt cx="553393" cy="437017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553393" cy="437017"/>
            </a:xfrm>
            <a:custGeom>
              <a:avLst/>
              <a:gdLst/>
              <a:ahLst/>
              <a:cxnLst/>
              <a:rect r="r" b="b" t="t" l="l"/>
              <a:pathLst>
                <a:path h="437017" w="553393">
                  <a:moveTo>
                    <a:pt x="0" y="0"/>
                  </a:moveTo>
                  <a:lnTo>
                    <a:pt x="553393" y="0"/>
                  </a:lnTo>
                  <a:lnTo>
                    <a:pt x="553393" y="437017"/>
                  </a:lnTo>
                  <a:lnTo>
                    <a:pt x="0" y="437017"/>
                  </a:lnTo>
                  <a:close/>
                </a:path>
              </a:pathLst>
            </a:custGeom>
            <a:solidFill>
              <a:srgbClr val="68D6A3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553393" cy="48464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Arita Dotum Medium"/>
                  <a:ea typeface="Arita Dotum Medium"/>
                </a:rPr>
                <a:t>출석/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성적관리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7603707" y="5391027"/>
            <a:ext cx="1133054" cy="879291"/>
            <a:chOff x="0" y="0"/>
            <a:chExt cx="553393" cy="429453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553393" cy="429453"/>
            </a:xfrm>
            <a:custGeom>
              <a:avLst/>
              <a:gdLst/>
              <a:ahLst/>
              <a:cxnLst/>
              <a:rect r="r" b="b" t="t" l="l"/>
              <a:pathLst>
                <a:path h="429453" w="553393">
                  <a:moveTo>
                    <a:pt x="0" y="0"/>
                  </a:moveTo>
                  <a:lnTo>
                    <a:pt x="553393" y="0"/>
                  </a:lnTo>
                  <a:lnTo>
                    <a:pt x="553393" y="429453"/>
                  </a:lnTo>
                  <a:lnTo>
                    <a:pt x="0" y="429453"/>
                  </a:lnTo>
                  <a:close/>
                </a:path>
              </a:pathLst>
            </a:custGeom>
            <a:solidFill>
              <a:srgbClr val="68D6A3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47625"/>
              <a:ext cx="553393" cy="47707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수강신청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8851060" y="5391027"/>
            <a:ext cx="1133054" cy="894778"/>
            <a:chOff x="0" y="0"/>
            <a:chExt cx="553393" cy="437017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553393" cy="437017"/>
            </a:xfrm>
            <a:custGeom>
              <a:avLst/>
              <a:gdLst/>
              <a:ahLst/>
              <a:cxnLst/>
              <a:rect r="r" b="b" t="t" l="l"/>
              <a:pathLst>
                <a:path h="437017" w="553393">
                  <a:moveTo>
                    <a:pt x="0" y="0"/>
                  </a:moveTo>
                  <a:lnTo>
                    <a:pt x="553393" y="0"/>
                  </a:lnTo>
                  <a:lnTo>
                    <a:pt x="553393" y="437017"/>
                  </a:lnTo>
                  <a:lnTo>
                    <a:pt x="0" y="437017"/>
                  </a:lnTo>
                  <a:close/>
                </a:path>
              </a:pathLst>
            </a:custGeom>
            <a:solidFill>
              <a:srgbClr val="68D6A3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47625"/>
              <a:ext cx="553393" cy="48464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마이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페이지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4042603" y="5661963"/>
            <a:ext cx="1133054" cy="894778"/>
            <a:chOff x="0" y="0"/>
            <a:chExt cx="553393" cy="437017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553393" cy="437017"/>
            </a:xfrm>
            <a:custGeom>
              <a:avLst/>
              <a:gdLst/>
              <a:ahLst/>
              <a:cxnLst/>
              <a:rect r="r" b="b" t="t" l="l"/>
              <a:pathLst>
                <a:path h="437017" w="553393">
                  <a:moveTo>
                    <a:pt x="0" y="0"/>
                  </a:moveTo>
                  <a:lnTo>
                    <a:pt x="553393" y="0"/>
                  </a:lnTo>
                  <a:lnTo>
                    <a:pt x="553393" y="437017"/>
                  </a:lnTo>
                  <a:lnTo>
                    <a:pt x="0" y="437017"/>
                  </a:lnTo>
                  <a:close/>
                </a:path>
              </a:pathLst>
            </a:custGeom>
            <a:solidFill>
              <a:srgbClr val="68D6A3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47625"/>
              <a:ext cx="553393" cy="48464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사용자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관리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5289957" y="5718087"/>
            <a:ext cx="1133054" cy="782530"/>
            <a:chOff x="0" y="0"/>
            <a:chExt cx="553393" cy="382194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553393" cy="382194"/>
            </a:xfrm>
            <a:custGeom>
              <a:avLst/>
              <a:gdLst/>
              <a:ahLst/>
              <a:cxnLst/>
              <a:rect r="r" b="b" t="t" l="l"/>
              <a:pathLst>
                <a:path h="382194" w="553393">
                  <a:moveTo>
                    <a:pt x="0" y="0"/>
                  </a:moveTo>
                  <a:lnTo>
                    <a:pt x="553393" y="0"/>
                  </a:lnTo>
                  <a:lnTo>
                    <a:pt x="553393" y="382194"/>
                  </a:lnTo>
                  <a:lnTo>
                    <a:pt x="0" y="382194"/>
                  </a:lnTo>
                  <a:close/>
                </a:path>
              </a:pathLst>
            </a:custGeom>
            <a:solidFill>
              <a:srgbClr val="68D6A3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47625"/>
              <a:ext cx="553393" cy="42981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학생정보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6627676" y="5715144"/>
            <a:ext cx="1133054" cy="782530"/>
            <a:chOff x="0" y="0"/>
            <a:chExt cx="553393" cy="382194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553393" cy="382194"/>
            </a:xfrm>
            <a:custGeom>
              <a:avLst/>
              <a:gdLst/>
              <a:ahLst/>
              <a:cxnLst/>
              <a:rect r="r" b="b" t="t" l="l"/>
              <a:pathLst>
                <a:path h="382194" w="553393">
                  <a:moveTo>
                    <a:pt x="0" y="0"/>
                  </a:moveTo>
                  <a:lnTo>
                    <a:pt x="553393" y="0"/>
                  </a:lnTo>
                  <a:lnTo>
                    <a:pt x="553393" y="382194"/>
                  </a:lnTo>
                  <a:lnTo>
                    <a:pt x="0" y="382194"/>
                  </a:lnTo>
                  <a:close/>
                </a:path>
              </a:pathLst>
            </a:custGeom>
            <a:solidFill>
              <a:srgbClr val="68D6A3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47625"/>
              <a:ext cx="553393" cy="42981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강의관리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9446162" y="4319306"/>
            <a:ext cx="1133054" cy="782530"/>
            <a:chOff x="0" y="0"/>
            <a:chExt cx="553393" cy="382194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553393" cy="382194"/>
            </a:xfrm>
            <a:custGeom>
              <a:avLst/>
              <a:gdLst/>
              <a:ahLst/>
              <a:cxnLst/>
              <a:rect r="r" b="b" t="t" l="l"/>
              <a:pathLst>
                <a:path h="382194" w="553393">
                  <a:moveTo>
                    <a:pt x="0" y="0"/>
                  </a:moveTo>
                  <a:lnTo>
                    <a:pt x="553393" y="0"/>
                  </a:lnTo>
                  <a:lnTo>
                    <a:pt x="553393" y="382194"/>
                  </a:lnTo>
                  <a:lnTo>
                    <a:pt x="0" y="382194"/>
                  </a:lnTo>
                  <a:close/>
                </a:path>
              </a:pathLst>
            </a:custGeom>
            <a:solidFill>
              <a:srgbClr val="68D6A3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47625"/>
              <a:ext cx="553393" cy="42981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출석관리</a:t>
              </a: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10767068" y="4319306"/>
            <a:ext cx="1133054" cy="782530"/>
            <a:chOff x="0" y="0"/>
            <a:chExt cx="553393" cy="382194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553393" cy="382194"/>
            </a:xfrm>
            <a:custGeom>
              <a:avLst/>
              <a:gdLst/>
              <a:ahLst/>
              <a:cxnLst/>
              <a:rect r="r" b="b" t="t" l="l"/>
              <a:pathLst>
                <a:path h="382194" w="553393">
                  <a:moveTo>
                    <a:pt x="0" y="0"/>
                  </a:moveTo>
                  <a:lnTo>
                    <a:pt x="553393" y="0"/>
                  </a:lnTo>
                  <a:lnTo>
                    <a:pt x="553393" y="382194"/>
                  </a:lnTo>
                  <a:lnTo>
                    <a:pt x="0" y="382194"/>
                  </a:lnTo>
                  <a:close/>
                </a:path>
              </a:pathLst>
            </a:custGeom>
            <a:solidFill>
              <a:srgbClr val="68D6A3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47625"/>
              <a:ext cx="553393" cy="42981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성적관리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12056038" y="4319306"/>
            <a:ext cx="1133054" cy="894778"/>
            <a:chOff x="0" y="0"/>
            <a:chExt cx="553393" cy="437017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553393" cy="437017"/>
            </a:xfrm>
            <a:custGeom>
              <a:avLst/>
              <a:gdLst/>
              <a:ahLst/>
              <a:cxnLst/>
              <a:rect r="r" b="b" t="t" l="l"/>
              <a:pathLst>
                <a:path h="437017" w="553393">
                  <a:moveTo>
                    <a:pt x="0" y="0"/>
                  </a:moveTo>
                  <a:lnTo>
                    <a:pt x="553393" y="0"/>
                  </a:lnTo>
                  <a:lnTo>
                    <a:pt x="553393" y="437017"/>
                  </a:lnTo>
                  <a:lnTo>
                    <a:pt x="0" y="437017"/>
                  </a:lnTo>
                  <a:close/>
                </a:path>
              </a:pathLst>
            </a:custGeom>
            <a:solidFill>
              <a:srgbClr val="68D6A3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47625"/>
              <a:ext cx="553393" cy="48464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교수정보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조회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13341492" y="4319306"/>
            <a:ext cx="1133054" cy="894778"/>
            <a:chOff x="0" y="0"/>
            <a:chExt cx="553393" cy="437017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553393" cy="437017"/>
            </a:xfrm>
            <a:custGeom>
              <a:avLst/>
              <a:gdLst/>
              <a:ahLst/>
              <a:cxnLst/>
              <a:rect r="r" b="b" t="t" l="l"/>
              <a:pathLst>
                <a:path h="437017" w="553393">
                  <a:moveTo>
                    <a:pt x="0" y="0"/>
                  </a:moveTo>
                  <a:lnTo>
                    <a:pt x="553393" y="0"/>
                  </a:lnTo>
                  <a:lnTo>
                    <a:pt x="553393" y="437017"/>
                  </a:lnTo>
                  <a:lnTo>
                    <a:pt x="0" y="437017"/>
                  </a:lnTo>
                  <a:close/>
                </a:path>
              </a:pathLst>
            </a:custGeom>
            <a:solidFill>
              <a:srgbClr val="68D6A3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-47625"/>
              <a:ext cx="553393" cy="48464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마이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페이지</a:t>
              </a: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5098382" y="6401820"/>
            <a:ext cx="1090293" cy="628079"/>
            <a:chOff x="0" y="0"/>
            <a:chExt cx="532508" cy="306759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532508" cy="306759"/>
            </a:xfrm>
            <a:custGeom>
              <a:avLst/>
              <a:gdLst/>
              <a:ahLst/>
              <a:cxnLst/>
              <a:rect r="r" b="b" t="t" l="l"/>
              <a:pathLst>
                <a:path h="306759" w="532508">
                  <a:moveTo>
                    <a:pt x="0" y="0"/>
                  </a:moveTo>
                  <a:lnTo>
                    <a:pt x="532508" y="0"/>
                  </a:lnTo>
                  <a:lnTo>
                    <a:pt x="532508" y="306759"/>
                  </a:lnTo>
                  <a:lnTo>
                    <a:pt x="0" y="306759"/>
                  </a:ln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0" y="-47625"/>
              <a:ext cx="532508" cy="35438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학적조회</a:t>
              </a:r>
            </a:p>
          </p:txBody>
        </p:sp>
      </p:grpSp>
      <p:grpSp>
        <p:nvGrpSpPr>
          <p:cNvPr name="Group 79" id="79"/>
          <p:cNvGrpSpPr/>
          <p:nvPr/>
        </p:nvGrpSpPr>
        <p:grpSpPr>
          <a:xfrm rot="0">
            <a:off x="6356245" y="6403668"/>
            <a:ext cx="1090293" cy="693264"/>
            <a:chOff x="0" y="0"/>
            <a:chExt cx="532508" cy="338596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532508" cy="338596"/>
            </a:xfrm>
            <a:custGeom>
              <a:avLst/>
              <a:gdLst/>
              <a:ahLst/>
              <a:cxnLst/>
              <a:rect r="r" b="b" t="t" l="l"/>
              <a:pathLst>
                <a:path h="338596" w="532508">
                  <a:moveTo>
                    <a:pt x="0" y="0"/>
                  </a:moveTo>
                  <a:lnTo>
                    <a:pt x="532508" y="0"/>
                  </a:lnTo>
                  <a:lnTo>
                    <a:pt x="532508" y="338596"/>
                  </a:lnTo>
                  <a:lnTo>
                    <a:pt x="0" y="338596"/>
                  </a:ln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TextBox 81" id="81"/>
            <p:cNvSpPr txBox="true"/>
            <p:nvPr/>
          </p:nvSpPr>
          <p:spPr>
            <a:xfrm>
              <a:off x="0" y="-47625"/>
              <a:ext cx="532508" cy="38622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"/>
                </a:rPr>
                <a:t>출결확인</a:t>
              </a:r>
            </a:p>
          </p:txBody>
        </p:sp>
      </p:grpSp>
      <p:grpSp>
        <p:nvGrpSpPr>
          <p:cNvPr name="Group 82" id="82"/>
          <p:cNvGrpSpPr/>
          <p:nvPr/>
        </p:nvGrpSpPr>
        <p:grpSpPr>
          <a:xfrm rot="0">
            <a:off x="7675139" y="6403668"/>
            <a:ext cx="1090293" cy="628079"/>
            <a:chOff x="0" y="0"/>
            <a:chExt cx="532508" cy="306759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532508" cy="306759"/>
            </a:xfrm>
            <a:custGeom>
              <a:avLst/>
              <a:gdLst/>
              <a:ahLst/>
              <a:cxnLst/>
              <a:rect r="r" b="b" t="t" l="l"/>
              <a:pathLst>
                <a:path h="306759" w="532508">
                  <a:moveTo>
                    <a:pt x="0" y="0"/>
                  </a:moveTo>
                  <a:lnTo>
                    <a:pt x="532508" y="0"/>
                  </a:lnTo>
                  <a:lnTo>
                    <a:pt x="532508" y="306759"/>
                  </a:lnTo>
                  <a:lnTo>
                    <a:pt x="0" y="306759"/>
                  </a:ln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TextBox 84" id="84"/>
            <p:cNvSpPr txBox="true"/>
            <p:nvPr/>
          </p:nvSpPr>
          <p:spPr>
            <a:xfrm>
              <a:off x="0" y="-47625"/>
              <a:ext cx="532508" cy="35438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"/>
                </a:rPr>
                <a:t>수강신청</a:t>
              </a:r>
            </a:p>
          </p:txBody>
        </p:sp>
      </p:grpSp>
      <p:grpSp>
        <p:nvGrpSpPr>
          <p:cNvPr name="Group 85" id="85"/>
          <p:cNvGrpSpPr/>
          <p:nvPr/>
        </p:nvGrpSpPr>
        <p:grpSpPr>
          <a:xfrm rot="0">
            <a:off x="5119762" y="7114563"/>
            <a:ext cx="1090293" cy="894778"/>
            <a:chOff x="0" y="0"/>
            <a:chExt cx="532508" cy="437017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532508" cy="437017"/>
            </a:xfrm>
            <a:custGeom>
              <a:avLst/>
              <a:gdLst/>
              <a:ahLst/>
              <a:cxnLst/>
              <a:rect r="r" b="b" t="t" l="l"/>
              <a:pathLst>
                <a:path h="437017" w="532508">
                  <a:moveTo>
                    <a:pt x="0" y="0"/>
                  </a:moveTo>
                  <a:lnTo>
                    <a:pt x="532508" y="0"/>
                  </a:lnTo>
                  <a:lnTo>
                    <a:pt x="532508" y="437017"/>
                  </a:lnTo>
                  <a:lnTo>
                    <a:pt x="0" y="437017"/>
                  </a:ln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TextBox 87" id="87"/>
            <p:cNvSpPr txBox="true"/>
            <p:nvPr/>
          </p:nvSpPr>
          <p:spPr>
            <a:xfrm>
              <a:off x="0" y="-47625"/>
              <a:ext cx="532508" cy="48464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"/>
                </a:rPr>
                <a:t>휴복학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"/>
                </a:rPr>
                <a:t>신청</a:t>
              </a:r>
            </a:p>
          </p:txBody>
        </p:sp>
      </p:grpSp>
      <p:grpSp>
        <p:nvGrpSpPr>
          <p:cNvPr name="Group 88" id="88"/>
          <p:cNvGrpSpPr/>
          <p:nvPr/>
        </p:nvGrpSpPr>
        <p:grpSpPr>
          <a:xfrm rot="0">
            <a:off x="6375756" y="7200500"/>
            <a:ext cx="1090293" cy="628079"/>
            <a:chOff x="0" y="0"/>
            <a:chExt cx="532508" cy="306759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532508" cy="306759"/>
            </a:xfrm>
            <a:custGeom>
              <a:avLst/>
              <a:gdLst/>
              <a:ahLst/>
              <a:cxnLst/>
              <a:rect r="r" b="b" t="t" l="l"/>
              <a:pathLst>
                <a:path h="306759" w="532508">
                  <a:moveTo>
                    <a:pt x="0" y="0"/>
                  </a:moveTo>
                  <a:lnTo>
                    <a:pt x="532508" y="0"/>
                  </a:lnTo>
                  <a:lnTo>
                    <a:pt x="532508" y="306759"/>
                  </a:lnTo>
                  <a:lnTo>
                    <a:pt x="0" y="306759"/>
                  </a:ln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TextBox 90" id="90"/>
            <p:cNvSpPr txBox="true"/>
            <p:nvPr/>
          </p:nvSpPr>
          <p:spPr>
            <a:xfrm>
              <a:off x="0" y="-47625"/>
              <a:ext cx="532508" cy="35438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"/>
                </a:rPr>
                <a:t>성적조회</a:t>
              </a:r>
            </a:p>
          </p:txBody>
        </p:sp>
      </p:grpSp>
      <p:grpSp>
        <p:nvGrpSpPr>
          <p:cNvPr name="Group 91" id="91"/>
          <p:cNvGrpSpPr/>
          <p:nvPr/>
        </p:nvGrpSpPr>
        <p:grpSpPr>
          <a:xfrm rot="0">
            <a:off x="8915297" y="6403668"/>
            <a:ext cx="1090293" cy="894778"/>
            <a:chOff x="0" y="0"/>
            <a:chExt cx="532508" cy="437017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532508" cy="437017"/>
            </a:xfrm>
            <a:custGeom>
              <a:avLst/>
              <a:gdLst/>
              <a:ahLst/>
              <a:cxnLst/>
              <a:rect r="r" b="b" t="t" l="l"/>
              <a:pathLst>
                <a:path h="437017" w="532508">
                  <a:moveTo>
                    <a:pt x="0" y="0"/>
                  </a:moveTo>
                  <a:lnTo>
                    <a:pt x="532508" y="0"/>
                  </a:lnTo>
                  <a:lnTo>
                    <a:pt x="532508" y="437017"/>
                  </a:lnTo>
                  <a:lnTo>
                    <a:pt x="0" y="437017"/>
                  </a:ln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TextBox 93" id="93"/>
            <p:cNvSpPr txBox="true"/>
            <p:nvPr/>
          </p:nvSpPr>
          <p:spPr>
            <a:xfrm>
              <a:off x="0" y="-47625"/>
              <a:ext cx="532508" cy="48464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"/>
                </a:rPr>
                <a:t>비밀번호 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"/>
                </a:rPr>
                <a:t>변경</a:t>
              </a:r>
            </a:p>
          </p:txBody>
        </p:sp>
      </p:grpSp>
      <p:grpSp>
        <p:nvGrpSpPr>
          <p:cNvPr name="Group 94" id="94"/>
          <p:cNvGrpSpPr/>
          <p:nvPr/>
        </p:nvGrpSpPr>
        <p:grpSpPr>
          <a:xfrm rot="0">
            <a:off x="7675139" y="7165097"/>
            <a:ext cx="1090293" cy="894778"/>
            <a:chOff x="0" y="0"/>
            <a:chExt cx="532508" cy="437017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532508" cy="437017"/>
            </a:xfrm>
            <a:custGeom>
              <a:avLst/>
              <a:gdLst/>
              <a:ahLst/>
              <a:cxnLst/>
              <a:rect r="r" b="b" t="t" l="l"/>
              <a:pathLst>
                <a:path h="437017" w="532508">
                  <a:moveTo>
                    <a:pt x="0" y="0"/>
                  </a:moveTo>
                  <a:lnTo>
                    <a:pt x="532508" y="0"/>
                  </a:lnTo>
                  <a:lnTo>
                    <a:pt x="532508" y="437017"/>
                  </a:lnTo>
                  <a:lnTo>
                    <a:pt x="0" y="437017"/>
                  </a:ln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TextBox 96" id="96"/>
            <p:cNvSpPr txBox="true"/>
            <p:nvPr/>
          </p:nvSpPr>
          <p:spPr>
            <a:xfrm>
              <a:off x="0" y="-47625"/>
              <a:ext cx="532508" cy="48464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"/>
                </a:rPr>
                <a:t>수강신청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"/>
                </a:rPr>
                <a:t>현황조회</a:t>
              </a:r>
            </a:p>
          </p:txBody>
        </p:sp>
      </p:grpSp>
      <p:grpSp>
        <p:nvGrpSpPr>
          <p:cNvPr name="Group 97" id="97"/>
          <p:cNvGrpSpPr/>
          <p:nvPr/>
        </p:nvGrpSpPr>
        <p:grpSpPr>
          <a:xfrm rot="0">
            <a:off x="5119762" y="8095067"/>
            <a:ext cx="1090293" cy="894778"/>
            <a:chOff x="0" y="0"/>
            <a:chExt cx="532508" cy="437017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532508" cy="437017"/>
            </a:xfrm>
            <a:custGeom>
              <a:avLst/>
              <a:gdLst/>
              <a:ahLst/>
              <a:cxnLst/>
              <a:rect r="r" b="b" t="t" l="l"/>
              <a:pathLst>
                <a:path h="437017" w="532508">
                  <a:moveTo>
                    <a:pt x="0" y="0"/>
                  </a:moveTo>
                  <a:lnTo>
                    <a:pt x="532508" y="0"/>
                  </a:lnTo>
                  <a:lnTo>
                    <a:pt x="532508" y="437017"/>
                  </a:lnTo>
                  <a:lnTo>
                    <a:pt x="0" y="437017"/>
                  </a:ln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TextBox 99" id="99"/>
            <p:cNvSpPr txBox="true"/>
            <p:nvPr/>
          </p:nvSpPr>
          <p:spPr>
            <a:xfrm>
              <a:off x="0" y="-47625"/>
              <a:ext cx="532508" cy="48464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"/>
                </a:rPr>
                <a:t>교과목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"/>
                </a:rPr>
                <a:t>조회</a:t>
              </a:r>
            </a:p>
          </p:txBody>
        </p:sp>
      </p:grpSp>
      <p:grpSp>
        <p:nvGrpSpPr>
          <p:cNvPr name="Group 100" id="100"/>
          <p:cNvGrpSpPr/>
          <p:nvPr/>
        </p:nvGrpSpPr>
        <p:grpSpPr>
          <a:xfrm rot="0">
            <a:off x="5119762" y="9075570"/>
            <a:ext cx="1090293" cy="920445"/>
            <a:chOff x="0" y="0"/>
            <a:chExt cx="532508" cy="449553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0" y="0"/>
              <a:ext cx="532508" cy="449553"/>
            </a:xfrm>
            <a:custGeom>
              <a:avLst/>
              <a:gdLst/>
              <a:ahLst/>
              <a:cxnLst/>
              <a:rect r="r" b="b" t="t" l="l"/>
              <a:pathLst>
                <a:path h="449553" w="532508">
                  <a:moveTo>
                    <a:pt x="0" y="0"/>
                  </a:moveTo>
                  <a:lnTo>
                    <a:pt x="532508" y="0"/>
                  </a:lnTo>
                  <a:lnTo>
                    <a:pt x="532508" y="449553"/>
                  </a:lnTo>
                  <a:lnTo>
                    <a:pt x="0" y="449553"/>
                  </a:ln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TextBox 102" id="102"/>
            <p:cNvSpPr txBox="true"/>
            <p:nvPr/>
          </p:nvSpPr>
          <p:spPr>
            <a:xfrm>
              <a:off x="0" y="-47625"/>
              <a:ext cx="532508" cy="49717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"/>
                </a:rPr>
                <a:t>시간표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"/>
                </a:rPr>
                <a:t>조회</a:t>
              </a:r>
            </a:p>
          </p:txBody>
        </p:sp>
      </p:grpSp>
      <p:grpSp>
        <p:nvGrpSpPr>
          <p:cNvPr name="Group 103" id="103"/>
          <p:cNvGrpSpPr/>
          <p:nvPr/>
        </p:nvGrpSpPr>
        <p:grpSpPr>
          <a:xfrm rot="0">
            <a:off x="14085364" y="6727342"/>
            <a:ext cx="1090293" cy="628079"/>
            <a:chOff x="0" y="0"/>
            <a:chExt cx="532508" cy="306759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532508" cy="306759"/>
            </a:xfrm>
            <a:custGeom>
              <a:avLst/>
              <a:gdLst/>
              <a:ahLst/>
              <a:cxnLst/>
              <a:rect r="r" b="b" t="t" l="l"/>
              <a:pathLst>
                <a:path h="306759" w="532508">
                  <a:moveTo>
                    <a:pt x="0" y="0"/>
                  </a:moveTo>
                  <a:lnTo>
                    <a:pt x="532508" y="0"/>
                  </a:lnTo>
                  <a:lnTo>
                    <a:pt x="532508" y="306759"/>
                  </a:lnTo>
                  <a:lnTo>
                    <a:pt x="0" y="306759"/>
                  </a:ln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TextBox 105" id="105"/>
            <p:cNvSpPr txBox="true"/>
            <p:nvPr/>
          </p:nvSpPr>
          <p:spPr>
            <a:xfrm>
              <a:off x="0" y="-47625"/>
              <a:ext cx="532508" cy="35438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"/>
                </a:rPr>
                <a:t>학생관리</a:t>
              </a:r>
            </a:p>
          </p:txBody>
        </p:sp>
      </p:grpSp>
      <p:grpSp>
        <p:nvGrpSpPr>
          <p:cNvPr name="Group 106" id="106"/>
          <p:cNvGrpSpPr/>
          <p:nvPr/>
        </p:nvGrpSpPr>
        <p:grpSpPr>
          <a:xfrm rot="0">
            <a:off x="14085364" y="7479034"/>
            <a:ext cx="1090293" cy="628079"/>
            <a:chOff x="0" y="0"/>
            <a:chExt cx="532508" cy="306759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0" y="0"/>
              <a:ext cx="532508" cy="306759"/>
            </a:xfrm>
            <a:custGeom>
              <a:avLst/>
              <a:gdLst/>
              <a:ahLst/>
              <a:cxnLst/>
              <a:rect r="r" b="b" t="t" l="l"/>
              <a:pathLst>
                <a:path h="306759" w="532508">
                  <a:moveTo>
                    <a:pt x="0" y="0"/>
                  </a:moveTo>
                  <a:lnTo>
                    <a:pt x="532508" y="0"/>
                  </a:lnTo>
                  <a:lnTo>
                    <a:pt x="532508" y="306759"/>
                  </a:lnTo>
                  <a:lnTo>
                    <a:pt x="0" y="306759"/>
                  </a:ln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TextBox 108" id="108"/>
            <p:cNvSpPr txBox="true"/>
            <p:nvPr/>
          </p:nvSpPr>
          <p:spPr>
            <a:xfrm>
              <a:off x="0" y="-47625"/>
              <a:ext cx="532508" cy="35438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"/>
                </a:rPr>
                <a:t>교수관리</a:t>
              </a:r>
            </a:p>
          </p:txBody>
        </p:sp>
      </p:grpSp>
      <p:grpSp>
        <p:nvGrpSpPr>
          <p:cNvPr name="Group 109" id="109"/>
          <p:cNvGrpSpPr/>
          <p:nvPr/>
        </p:nvGrpSpPr>
        <p:grpSpPr>
          <a:xfrm rot="0">
            <a:off x="16670436" y="6727342"/>
            <a:ext cx="1090293" cy="628079"/>
            <a:chOff x="0" y="0"/>
            <a:chExt cx="532508" cy="306759"/>
          </a:xfrm>
        </p:grpSpPr>
        <p:sp>
          <p:nvSpPr>
            <p:cNvPr name="Freeform 110" id="110"/>
            <p:cNvSpPr/>
            <p:nvPr/>
          </p:nvSpPr>
          <p:spPr>
            <a:xfrm flipH="false" flipV="false" rot="0">
              <a:off x="0" y="0"/>
              <a:ext cx="532508" cy="306759"/>
            </a:xfrm>
            <a:custGeom>
              <a:avLst/>
              <a:gdLst/>
              <a:ahLst/>
              <a:cxnLst/>
              <a:rect r="r" b="b" t="t" l="l"/>
              <a:pathLst>
                <a:path h="306759" w="532508">
                  <a:moveTo>
                    <a:pt x="0" y="0"/>
                  </a:moveTo>
                  <a:lnTo>
                    <a:pt x="532508" y="0"/>
                  </a:lnTo>
                  <a:lnTo>
                    <a:pt x="532508" y="306759"/>
                  </a:lnTo>
                  <a:lnTo>
                    <a:pt x="0" y="306759"/>
                  </a:ln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TextBox 111" id="111"/>
            <p:cNvSpPr txBox="true"/>
            <p:nvPr/>
          </p:nvSpPr>
          <p:spPr>
            <a:xfrm>
              <a:off x="0" y="-47625"/>
              <a:ext cx="532508" cy="35438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"/>
                </a:rPr>
                <a:t>강의관리</a:t>
              </a:r>
            </a:p>
          </p:txBody>
        </p:sp>
      </p:grpSp>
      <p:grpSp>
        <p:nvGrpSpPr>
          <p:cNvPr name="Group 112" id="112"/>
          <p:cNvGrpSpPr/>
          <p:nvPr/>
        </p:nvGrpSpPr>
        <p:grpSpPr>
          <a:xfrm rot="0">
            <a:off x="15385207" y="7479034"/>
            <a:ext cx="1090293" cy="628079"/>
            <a:chOff x="0" y="0"/>
            <a:chExt cx="532508" cy="306759"/>
          </a:xfrm>
        </p:grpSpPr>
        <p:sp>
          <p:nvSpPr>
            <p:cNvPr name="Freeform 113" id="113"/>
            <p:cNvSpPr/>
            <p:nvPr/>
          </p:nvSpPr>
          <p:spPr>
            <a:xfrm flipH="false" flipV="false" rot="0">
              <a:off x="0" y="0"/>
              <a:ext cx="532508" cy="306759"/>
            </a:xfrm>
            <a:custGeom>
              <a:avLst/>
              <a:gdLst/>
              <a:ahLst/>
              <a:cxnLst/>
              <a:rect r="r" b="b" t="t" l="l"/>
              <a:pathLst>
                <a:path h="306759" w="532508">
                  <a:moveTo>
                    <a:pt x="0" y="0"/>
                  </a:moveTo>
                  <a:lnTo>
                    <a:pt x="532508" y="0"/>
                  </a:lnTo>
                  <a:lnTo>
                    <a:pt x="532508" y="306759"/>
                  </a:lnTo>
                  <a:lnTo>
                    <a:pt x="0" y="306759"/>
                  </a:ln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TextBox 114" id="114"/>
            <p:cNvSpPr txBox="true"/>
            <p:nvPr/>
          </p:nvSpPr>
          <p:spPr>
            <a:xfrm>
              <a:off x="0" y="-47625"/>
              <a:ext cx="532508" cy="35438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"/>
                </a:rPr>
                <a:t>성적관리</a:t>
              </a:r>
            </a:p>
          </p:txBody>
        </p:sp>
      </p:grpSp>
      <p:grpSp>
        <p:nvGrpSpPr>
          <p:cNvPr name="Group 115" id="115"/>
          <p:cNvGrpSpPr/>
          <p:nvPr/>
        </p:nvGrpSpPr>
        <p:grpSpPr>
          <a:xfrm rot="0">
            <a:off x="16685050" y="7479034"/>
            <a:ext cx="1090293" cy="894778"/>
            <a:chOff x="0" y="0"/>
            <a:chExt cx="532508" cy="437017"/>
          </a:xfrm>
        </p:grpSpPr>
        <p:sp>
          <p:nvSpPr>
            <p:cNvPr name="Freeform 116" id="116"/>
            <p:cNvSpPr/>
            <p:nvPr/>
          </p:nvSpPr>
          <p:spPr>
            <a:xfrm flipH="false" flipV="false" rot="0">
              <a:off x="0" y="0"/>
              <a:ext cx="532508" cy="437017"/>
            </a:xfrm>
            <a:custGeom>
              <a:avLst/>
              <a:gdLst/>
              <a:ahLst/>
              <a:cxnLst/>
              <a:rect r="r" b="b" t="t" l="l"/>
              <a:pathLst>
                <a:path h="437017" w="532508">
                  <a:moveTo>
                    <a:pt x="0" y="0"/>
                  </a:moveTo>
                  <a:lnTo>
                    <a:pt x="532508" y="0"/>
                  </a:lnTo>
                  <a:lnTo>
                    <a:pt x="532508" y="437017"/>
                  </a:lnTo>
                  <a:lnTo>
                    <a:pt x="0" y="437017"/>
                  </a:ln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TextBox 117" id="117"/>
            <p:cNvSpPr txBox="true"/>
            <p:nvPr/>
          </p:nvSpPr>
          <p:spPr>
            <a:xfrm>
              <a:off x="0" y="-47625"/>
              <a:ext cx="532508" cy="48464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"/>
                </a:rPr>
                <a:t>수강신청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"/>
                </a:rPr>
                <a:t>열기닫기</a:t>
              </a:r>
            </a:p>
          </p:txBody>
        </p:sp>
      </p:grpSp>
      <p:grpSp>
        <p:nvGrpSpPr>
          <p:cNvPr name="Group 118" id="118"/>
          <p:cNvGrpSpPr/>
          <p:nvPr/>
        </p:nvGrpSpPr>
        <p:grpSpPr>
          <a:xfrm rot="0">
            <a:off x="15347107" y="6727342"/>
            <a:ext cx="1090293" cy="628079"/>
            <a:chOff x="0" y="0"/>
            <a:chExt cx="532508" cy="306759"/>
          </a:xfrm>
        </p:grpSpPr>
        <p:sp>
          <p:nvSpPr>
            <p:cNvPr name="Freeform 119" id="119"/>
            <p:cNvSpPr/>
            <p:nvPr/>
          </p:nvSpPr>
          <p:spPr>
            <a:xfrm flipH="false" flipV="false" rot="0">
              <a:off x="0" y="0"/>
              <a:ext cx="532508" cy="306759"/>
            </a:xfrm>
            <a:custGeom>
              <a:avLst/>
              <a:gdLst/>
              <a:ahLst/>
              <a:cxnLst/>
              <a:rect r="r" b="b" t="t" l="l"/>
              <a:pathLst>
                <a:path h="306759" w="532508">
                  <a:moveTo>
                    <a:pt x="0" y="0"/>
                  </a:moveTo>
                  <a:lnTo>
                    <a:pt x="532508" y="0"/>
                  </a:lnTo>
                  <a:lnTo>
                    <a:pt x="532508" y="306759"/>
                  </a:lnTo>
                  <a:lnTo>
                    <a:pt x="0" y="306759"/>
                  </a:ln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TextBox 120" id="120"/>
            <p:cNvSpPr txBox="true"/>
            <p:nvPr/>
          </p:nvSpPr>
          <p:spPr>
            <a:xfrm>
              <a:off x="0" y="-47625"/>
              <a:ext cx="532508" cy="35438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"/>
                </a:rPr>
                <a:t>출결관리</a:t>
              </a:r>
            </a:p>
          </p:txBody>
        </p:sp>
      </p:grpSp>
      <p:grpSp>
        <p:nvGrpSpPr>
          <p:cNvPr name="Group 121" id="121"/>
          <p:cNvGrpSpPr/>
          <p:nvPr/>
        </p:nvGrpSpPr>
        <p:grpSpPr>
          <a:xfrm rot="0">
            <a:off x="15385207" y="8249988"/>
            <a:ext cx="1090293" cy="894778"/>
            <a:chOff x="0" y="0"/>
            <a:chExt cx="532508" cy="437017"/>
          </a:xfrm>
        </p:grpSpPr>
        <p:sp>
          <p:nvSpPr>
            <p:cNvPr name="Freeform 122" id="122"/>
            <p:cNvSpPr/>
            <p:nvPr/>
          </p:nvSpPr>
          <p:spPr>
            <a:xfrm flipH="false" flipV="false" rot="0">
              <a:off x="0" y="0"/>
              <a:ext cx="532508" cy="437017"/>
            </a:xfrm>
            <a:custGeom>
              <a:avLst/>
              <a:gdLst/>
              <a:ahLst/>
              <a:cxnLst/>
              <a:rect r="r" b="b" t="t" l="l"/>
              <a:pathLst>
                <a:path h="437017" w="532508">
                  <a:moveTo>
                    <a:pt x="0" y="0"/>
                  </a:moveTo>
                  <a:lnTo>
                    <a:pt x="532508" y="0"/>
                  </a:lnTo>
                  <a:lnTo>
                    <a:pt x="532508" y="437017"/>
                  </a:lnTo>
                  <a:lnTo>
                    <a:pt x="0" y="437017"/>
                  </a:ln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TextBox 123" id="123"/>
            <p:cNvSpPr txBox="true"/>
            <p:nvPr/>
          </p:nvSpPr>
          <p:spPr>
            <a:xfrm>
              <a:off x="0" y="-47625"/>
              <a:ext cx="532508" cy="48464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"/>
                </a:rPr>
                <a:t>휴복학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"/>
                </a:rPr>
                <a:t>관리</a:t>
              </a:r>
            </a:p>
          </p:txBody>
        </p:sp>
      </p:grpSp>
      <p:grpSp>
        <p:nvGrpSpPr>
          <p:cNvPr name="Group 124" id="124"/>
          <p:cNvGrpSpPr/>
          <p:nvPr/>
        </p:nvGrpSpPr>
        <p:grpSpPr>
          <a:xfrm rot="0">
            <a:off x="4144496" y="1269041"/>
            <a:ext cx="13071087" cy="4449176"/>
            <a:chOff x="0" y="0"/>
            <a:chExt cx="17428115" cy="5932235"/>
          </a:xfrm>
        </p:grpSpPr>
        <p:sp>
          <p:nvSpPr>
            <p:cNvPr name="AutoShape 125" id="125"/>
            <p:cNvSpPr/>
            <p:nvPr/>
          </p:nvSpPr>
          <p:spPr>
            <a:xfrm>
              <a:off x="660550" y="397155"/>
              <a:ext cx="15552128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6" id="126"/>
            <p:cNvSpPr/>
            <p:nvPr/>
          </p:nvSpPr>
          <p:spPr>
            <a:xfrm>
              <a:off x="685950" y="397155"/>
              <a:ext cx="0" cy="47186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7" id="127"/>
            <p:cNvSpPr/>
            <p:nvPr/>
          </p:nvSpPr>
          <p:spPr>
            <a:xfrm>
              <a:off x="5061796" y="397155"/>
              <a:ext cx="0" cy="47186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8" id="128"/>
            <p:cNvSpPr/>
            <p:nvPr/>
          </p:nvSpPr>
          <p:spPr>
            <a:xfrm>
              <a:off x="16187278" y="397155"/>
              <a:ext cx="0" cy="47186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9" id="129"/>
            <p:cNvSpPr/>
            <p:nvPr/>
          </p:nvSpPr>
          <p:spPr>
            <a:xfrm>
              <a:off x="10069442" y="397155"/>
              <a:ext cx="0" cy="47186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0" id="130"/>
            <p:cNvSpPr/>
            <p:nvPr/>
          </p:nvSpPr>
          <p:spPr>
            <a:xfrm>
              <a:off x="0" y="2223977"/>
              <a:ext cx="1537001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1" id="131"/>
            <p:cNvSpPr/>
            <p:nvPr/>
          </p:nvSpPr>
          <p:spPr>
            <a:xfrm>
              <a:off x="1998710" y="5199293"/>
              <a:ext cx="4927077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2" id="132"/>
            <p:cNvSpPr/>
            <p:nvPr/>
          </p:nvSpPr>
          <p:spPr>
            <a:xfrm>
              <a:off x="711350" y="1752111"/>
              <a:ext cx="0" cy="47186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3" id="133"/>
            <p:cNvSpPr/>
            <p:nvPr/>
          </p:nvSpPr>
          <p:spPr>
            <a:xfrm flipH="true">
              <a:off x="25400" y="2223977"/>
              <a:ext cx="0" cy="50953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4" id="134"/>
            <p:cNvSpPr/>
            <p:nvPr/>
          </p:nvSpPr>
          <p:spPr>
            <a:xfrm>
              <a:off x="1512118" y="2223977"/>
              <a:ext cx="0" cy="50953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5" id="135"/>
            <p:cNvSpPr/>
            <p:nvPr/>
          </p:nvSpPr>
          <p:spPr>
            <a:xfrm>
              <a:off x="1537518" y="3557490"/>
              <a:ext cx="0" cy="359865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6" id="136"/>
            <p:cNvSpPr/>
            <p:nvPr/>
          </p:nvSpPr>
          <p:spPr>
            <a:xfrm>
              <a:off x="8199745" y="0"/>
              <a:ext cx="0" cy="397155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7" id="137"/>
            <p:cNvSpPr/>
            <p:nvPr/>
          </p:nvSpPr>
          <p:spPr>
            <a:xfrm>
              <a:off x="3688485" y="2223977"/>
              <a:ext cx="2854794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8" id="138"/>
            <p:cNvSpPr/>
            <p:nvPr/>
          </p:nvSpPr>
          <p:spPr>
            <a:xfrm>
              <a:off x="6517880" y="2223977"/>
              <a:ext cx="25400" cy="297531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9" id="139"/>
            <p:cNvSpPr/>
            <p:nvPr/>
          </p:nvSpPr>
          <p:spPr>
            <a:xfrm flipH="true">
              <a:off x="3713885" y="2223977"/>
              <a:ext cx="0" cy="50953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0" id="140"/>
            <p:cNvSpPr/>
            <p:nvPr/>
          </p:nvSpPr>
          <p:spPr>
            <a:xfrm>
              <a:off x="5200604" y="2223977"/>
              <a:ext cx="0" cy="50953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1" id="141"/>
            <p:cNvSpPr/>
            <p:nvPr/>
          </p:nvSpPr>
          <p:spPr>
            <a:xfrm>
              <a:off x="2027217" y="5199293"/>
              <a:ext cx="0" cy="2540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2" id="142"/>
            <p:cNvSpPr/>
            <p:nvPr/>
          </p:nvSpPr>
          <p:spPr>
            <a:xfrm>
              <a:off x="3727275" y="5221332"/>
              <a:ext cx="0" cy="2540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3" id="143"/>
            <p:cNvSpPr/>
            <p:nvPr/>
          </p:nvSpPr>
          <p:spPr>
            <a:xfrm>
              <a:off x="5434385" y="5199293"/>
              <a:ext cx="0" cy="296689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4" id="144"/>
            <p:cNvSpPr/>
            <p:nvPr/>
          </p:nvSpPr>
          <p:spPr>
            <a:xfrm>
              <a:off x="6900386" y="5199293"/>
              <a:ext cx="0" cy="296689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5" id="145"/>
            <p:cNvSpPr/>
            <p:nvPr/>
          </p:nvSpPr>
          <p:spPr>
            <a:xfrm>
              <a:off x="5200604" y="1812039"/>
              <a:ext cx="0" cy="50953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6" id="146"/>
            <p:cNvSpPr/>
            <p:nvPr/>
          </p:nvSpPr>
          <p:spPr>
            <a:xfrm>
              <a:off x="8257864" y="2223760"/>
              <a:ext cx="3297269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7" id="147"/>
            <p:cNvSpPr/>
            <p:nvPr/>
          </p:nvSpPr>
          <p:spPr>
            <a:xfrm>
              <a:off x="11529733" y="2223760"/>
              <a:ext cx="0" cy="1546571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8" id="148"/>
            <p:cNvSpPr/>
            <p:nvPr/>
          </p:nvSpPr>
          <p:spPr>
            <a:xfrm>
              <a:off x="10212457" y="2223760"/>
              <a:ext cx="0" cy="50953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9" id="149"/>
            <p:cNvSpPr/>
            <p:nvPr/>
          </p:nvSpPr>
          <p:spPr>
            <a:xfrm>
              <a:off x="10212457" y="1811822"/>
              <a:ext cx="0" cy="50953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0" id="150"/>
            <p:cNvSpPr/>
            <p:nvPr/>
          </p:nvSpPr>
          <p:spPr>
            <a:xfrm>
              <a:off x="8283264" y="2223977"/>
              <a:ext cx="0" cy="50953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1" id="151"/>
            <p:cNvSpPr/>
            <p:nvPr/>
          </p:nvSpPr>
          <p:spPr>
            <a:xfrm>
              <a:off x="7993110" y="3770331"/>
              <a:ext cx="4927077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2" id="152"/>
            <p:cNvSpPr/>
            <p:nvPr/>
          </p:nvSpPr>
          <p:spPr>
            <a:xfrm>
              <a:off x="8021617" y="3770331"/>
              <a:ext cx="0" cy="2540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3" id="153"/>
            <p:cNvSpPr/>
            <p:nvPr/>
          </p:nvSpPr>
          <p:spPr>
            <a:xfrm>
              <a:off x="9721675" y="3792370"/>
              <a:ext cx="0" cy="2540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4" id="154"/>
            <p:cNvSpPr/>
            <p:nvPr/>
          </p:nvSpPr>
          <p:spPr>
            <a:xfrm>
              <a:off x="11428785" y="3770331"/>
              <a:ext cx="0" cy="296689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5" id="155"/>
            <p:cNvSpPr/>
            <p:nvPr/>
          </p:nvSpPr>
          <p:spPr>
            <a:xfrm>
              <a:off x="12894786" y="3770331"/>
              <a:ext cx="0" cy="296689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6" id="156"/>
            <p:cNvSpPr/>
            <p:nvPr/>
          </p:nvSpPr>
          <p:spPr>
            <a:xfrm flipV="true">
              <a:off x="14820899" y="2245799"/>
              <a:ext cx="2117244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7" id="157"/>
            <p:cNvSpPr/>
            <p:nvPr/>
          </p:nvSpPr>
          <p:spPr>
            <a:xfrm>
              <a:off x="16938142" y="2223977"/>
              <a:ext cx="0" cy="3251355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8" id="158"/>
            <p:cNvSpPr/>
            <p:nvPr/>
          </p:nvSpPr>
          <p:spPr>
            <a:xfrm>
              <a:off x="16238078" y="1752111"/>
              <a:ext cx="0" cy="50953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9" id="159"/>
            <p:cNvSpPr/>
            <p:nvPr/>
          </p:nvSpPr>
          <p:spPr>
            <a:xfrm flipH="true">
              <a:off x="14840569" y="2223156"/>
              <a:ext cx="2540" cy="53239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0" id="160"/>
            <p:cNvSpPr/>
            <p:nvPr/>
          </p:nvSpPr>
          <p:spPr>
            <a:xfrm flipV="true">
              <a:off x="13879842" y="5478693"/>
              <a:ext cx="3548273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1" id="161"/>
            <p:cNvSpPr/>
            <p:nvPr/>
          </p:nvSpPr>
          <p:spPr>
            <a:xfrm>
              <a:off x="13905242" y="5478693"/>
              <a:ext cx="0" cy="37853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2" id="162"/>
            <p:cNvSpPr/>
            <p:nvPr/>
          </p:nvSpPr>
          <p:spPr>
            <a:xfrm>
              <a:off x="15590583" y="5475332"/>
              <a:ext cx="0" cy="45673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3" id="163"/>
            <p:cNvSpPr/>
            <p:nvPr/>
          </p:nvSpPr>
          <p:spPr>
            <a:xfrm>
              <a:off x="17399608" y="5475332"/>
              <a:ext cx="3107" cy="45673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118410" y="641132"/>
            <a:ext cx="10333658" cy="9004736"/>
          </a:xfrm>
          <a:custGeom>
            <a:avLst/>
            <a:gdLst/>
            <a:ahLst/>
            <a:cxnLst/>
            <a:rect r="r" b="b" t="t" l="l"/>
            <a:pathLst>
              <a:path h="9004736" w="10333658">
                <a:moveTo>
                  <a:pt x="0" y="0"/>
                </a:moveTo>
                <a:lnTo>
                  <a:pt x="10333658" y="0"/>
                </a:lnTo>
                <a:lnTo>
                  <a:pt x="10333658" y="9004736"/>
                </a:lnTo>
                <a:lnTo>
                  <a:pt x="0" y="90047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9859" y="1812780"/>
            <a:ext cx="4911328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39"/>
              </a:lnSpc>
            </a:pPr>
            <a:r>
              <a:rPr lang="en-US" sz="7199" spc="-143">
                <a:solidFill>
                  <a:srgbClr val="000000"/>
                </a:solidFill>
                <a:ea typeface="Seoul Namsan Condensed Bold"/>
              </a:rPr>
              <a:t>유즈케이스</a:t>
            </a:r>
          </a:p>
          <a:p>
            <a:pPr marL="0" indent="0" lvl="0">
              <a:lnSpc>
                <a:spcPts val="8639"/>
              </a:lnSpc>
            </a:pPr>
            <a:r>
              <a:rPr lang="en-US" sz="7199" spc="-143">
                <a:solidFill>
                  <a:srgbClr val="000000"/>
                </a:solidFill>
                <a:ea typeface="Seoul Namsan Condensed Bold"/>
              </a:rPr>
              <a:t>다이어그램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341292" y="697424"/>
            <a:ext cx="13229478" cy="8560876"/>
          </a:xfrm>
          <a:custGeom>
            <a:avLst/>
            <a:gdLst/>
            <a:ahLst/>
            <a:cxnLst/>
            <a:rect r="r" b="b" t="t" l="l"/>
            <a:pathLst>
              <a:path h="8560876" w="13229478">
                <a:moveTo>
                  <a:pt x="0" y="0"/>
                </a:moveTo>
                <a:lnTo>
                  <a:pt x="13229479" y="0"/>
                </a:lnTo>
                <a:lnTo>
                  <a:pt x="13229479" y="8560876"/>
                </a:lnTo>
                <a:lnTo>
                  <a:pt x="0" y="856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6947" y="2074983"/>
            <a:ext cx="4911328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39"/>
              </a:lnSpc>
            </a:pPr>
            <a:r>
              <a:rPr lang="en-US" sz="7199" spc="-143">
                <a:solidFill>
                  <a:srgbClr val="000000"/>
                </a:solidFill>
                <a:ea typeface="Seoul Namsan Condensed Bold"/>
              </a:rPr>
              <a:t>시퀀스</a:t>
            </a:r>
          </a:p>
          <a:p>
            <a:pPr marL="0" indent="0" lvl="0">
              <a:lnSpc>
                <a:spcPts val="8639"/>
              </a:lnSpc>
            </a:pPr>
            <a:r>
              <a:rPr lang="en-US" sz="7199" spc="-143">
                <a:solidFill>
                  <a:srgbClr val="000000"/>
                </a:solidFill>
                <a:ea typeface="Seoul Namsan Condensed Bold"/>
              </a:rPr>
              <a:t>다이어그램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720067" y="672349"/>
            <a:ext cx="5865736" cy="4361047"/>
          </a:xfrm>
          <a:custGeom>
            <a:avLst/>
            <a:gdLst/>
            <a:ahLst/>
            <a:cxnLst/>
            <a:rect r="r" b="b" t="t" l="l"/>
            <a:pathLst>
              <a:path h="4361047" w="5865736">
                <a:moveTo>
                  <a:pt x="0" y="0"/>
                </a:moveTo>
                <a:lnTo>
                  <a:pt x="5865735" y="0"/>
                </a:lnTo>
                <a:lnTo>
                  <a:pt x="5865735" y="4361047"/>
                </a:lnTo>
                <a:lnTo>
                  <a:pt x="0" y="4361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264" t="-47366" r="-109786" b="-5947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64498" y="672349"/>
            <a:ext cx="6514314" cy="4361047"/>
          </a:xfrm>
          <a:custGeom>
            <a:avLst/>
            <a:gdLst/>
            <a:ahLst/>
            <a:cxnLst/>
            <a:rect r="r" b="b" t="t" l="l"/>
            <a:pathLst>
              <a:path h="4361047" w="6514314">
                <a:moveTo>
                  <a:pt x="0" y="0"/>
                </a:moveTo>
                <a:lnTo>
                  <a:pt x="6514314" y="0"/>
                </a:lnTo>
                <a:lnTo>
                  <a:pt x="6514314" y="4361047"/>
                </a:lnTo>
                <a:lnTo>
                  <a:pt x="0" y="4361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57" t="-1582" r="-28963" b="-899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49639" y="5197440"/>
            <a:ext cx="6541570" cy="4361047"/>
          </a:xfrm>
          <a:custGeom>
            <a:avLst/>
            <a:gdLst/>
            <a:ahLst/>
            <a:cxnLst/>
            <a:rect r="r" b="b" t="t" l="l"/>
            <a:pathLst>
              <a:path h="4361047" w="6541570">
                <a:moveTo>
                  <a:pt x="0" y="0"/>
                </a:moveTo>
                <a:lnTo>
                  <a:pt x="6541570" y="0"/>
                </a:lnTo>
                <a:lnTo>
                  <a:pt x="6541570" y="4361047"/>
                </a:lnTo>
                <a:lnTo>
                  <a:pt x="0" y="4361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14" t="-1853" r="-29239" b="-863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64498" y="5211068"/>
            <a:ext cx="6541570" cy="4333790"/>
          </a:xfrm>
          <a:custGeom>
            <a:avLst/>
            <a:gdLst/>
            <a:ahLst/>
            <a:cxnLst/>
            <a:rect r="r" b="b" t="t" l="l"/>
            <a:pathLst>
              <a:path h="4333790" w="6541570">
                <a:moveTo>
                  <a:pt x="0" y="0"/>
                </a:moveTo>
                <a:lnTo>
                  <a:pt x="6541571" y="0"/>
                </a:lnTo>
                <a:lnTo>
                  <a:pt x="6541571" y="4333790"/>
                </a:lnTo>
                <a:lnTo>
                  <a:pt x="0" y="43337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25" t="-1397" r="-28917" b="-974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29934" y="2033138"/>
            <a:ext cx="4911328" cy="271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679"/>
              </a:lnSpc>
            </a:pPr>
            <a:r>
              <a:rPr lang="en-US" sz="8899" spc="-177">
                <a:solidFill>
                  <a:srgbClr val="FFFFFF"/>
                </a:solidFill>
                <a:ea typeface="Seoul Namsan Condensed Bold"/>
              </a:rPr>
              <a:t>화면</a:t>
            </a:r>
          </a:p>
          <a:p>
            <a:pPr marL="0" indent="0" lvl="0">
              <a:lnSpc>
                <a:spcPts val="10679"/>
              </a:lnSpc>
            </a:pPr>
            <a:r>
              <a:rPr lang="en-US" sz="8899" spc="-177">
                <a:solidFill>
                  <a:srgbClr val="FFFFFF"/>
                </a:solidFill>
                <a:ea typeface="Seoul Namsan Condensed Bold"/>
              </a:rPr>
              <a:t>설계서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DAF74lzAd0g</dc:identifier>
  <dcterms:modified xsi:type="dcterms:W3CDTF">2011-08-01T06:04:30Z</dcterms:modified>
  <cp:revision>1</cp:revision>
  <dc:title>초록색 검은색 및 흰색 기업의 기하학적인 사업 계획 비즈니스 프레젠테이션</dc:title>
</cp:coreProperties>
</file>